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20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12" r:id="rId20"/>
    <p:sldId id="314" r:id="rId21"/>
    <p:sldId id="330" r:id="rId22"/>
    <p:sldId id="315" r:id="rId23"/>
    <p:sldId id="316" r:id="rId24"/>
    <p:sldId id="317" r:id="rId25"/>
    <p:sldId id="318" r:id="rId26"/>
    <p:sldId id="319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295" r:id="rId36"/>
    <p:sldId id="32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4500"/>
    <a:srgbClr val="87319F"/>
    <a:srgbClr val="B533BF"/>
    <a:srgbClr val="33CC33"/>
    <a:srgbClr val="BC5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548" y="-72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8D20-3F2C-4C34-8599-8CEAC2368ED0}" type="datetimeFigureOut">
              <a:rPr lang="en-US" smtClean="0"/>
              <a:t>08-Mar-18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47D61-4868-4B99-B551-1A50885E6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1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9.png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6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0668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0000"/>
                </a:solidFill>
                <a:latin typeface="Arial"/>
              </a:rPr>
              <a:t>Rules governing the structure of organic compounds were available</a:t>
            </a:r>
          </a:p>
          <a:p>
            <a:r>
              <a:rPr lang="en-US" b="1" dirty="0">
                <a:solidFill>
                  <a:srgbClr val="000000"/>
                </a:solidFill>
                <a:latin typeface="Arial"/>
              </a:rPr>
              <a:t>b</a:t>
            </a:r>
            <a:r>
              <a:rPr lang="en-US" b="1" dirty="0" smtClean="0">
                <a:solidFill>
                  <a:srgbClr val="000000"/>
                </a:solidFill>
                <a:latin typeface="Arial"/>
              </a:rPr>
              <a:t>y 1880.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06" y="152400"/>
            <a:ext cx="9094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Alfred Werner: Structure of Coordination Complexes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570" y="3736675"/>
            <a:ext cx="2681027" cy="232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736675"/>
            <a:ext cx="2766828" cy="232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0" y="21336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0000"/>
                </a:solidFill>
                <a:latin typeface="Arial"/>
              </a:rPr>
              <a:t>No such understanding was developed for inorganic complexes until 1893 when Alfred Werner put forward his theory.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191000" y="61861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i="1" dirty="0">
                <a:solidFill>
                  <a:srgbClr val="0F0000"/>
                </a:solidFill>
                <a:latin typeface="Times New Roman"/>
              </a:rPr>
              <a:t>Neuere Anschauungen auf dem Gebiete der Anorganischen Chemie</a:t>
            </a:r>
            <a:r>
              <a:rPr lang="de-DE" dirty="0">
                <a:solidFill>
                  <a:srgbClr val="0F0000"/>
                </a:solidFill>
                <a:latin typeface="Times New Roman"/>
              </a:rPr>
              <a:t>. Braunschweig, 1905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2" y="3736675"/>
            <a:ext cx="2305050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61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0836" y="152400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358" y="737175"/>
            <a:ext cx="696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Isomers: Same atomic composition, different bonding arrangements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4724400" cy="468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25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0836" y="152400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128" y="990600"/>
            <a:ext cx="80772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Ionization </a:t>
            </a: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Isomerism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Interchange of an anionic ligand within the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coordination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 with an anion outside the coordination sphere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[Cr(NH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dirty="0" smtClean="0">
                <a:solidFill>
                  <a:srgbClr val="B533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(SO</a:t>
            </a:r>
            <a:r>
              <a:rPr lang="en-US" baseline="-25000" dirty="0" smtClean="0">
                <a:solidFill>
                  <a:srgbClr val="B533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 smtClean="0">
                <a:solidFill>
                  <a:srgbClr val="B533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Arial"/>
              </a:rPr>
              <a:t>Red</a:t>
            </a:r>
            <a:r>
              <a:rPr lang="en-US" dirty="0" smtClean="0">
                <a:solidFill>
                  <a:srgbClr val="33CC33"/>
                </a:solidFill>
                <a:latin typeface="Arial"/>
              </a:rPr>
              <a:t>; Gives </a:t>
            </a:r>
            <a:r>
              <a:rPr lang="en-US" dirty="0">
                <a:solidFill>
                  <a:srgbClr val="33CC33"/>
                </a:solidFill>
                <a:latin typeface="Arial"/>
              </a:rPr>
              <a:t>precipitate with silver </a:t>
            </a:r>
            <a:r>
              <a:rPr lang="en-US" dirty="0" smtClean="0">
                <a:solidFill>
                  <a:srgbClr val="33CC33"/>
                </a:solidFill>
                <a:latin typeface="Arial"/>
              </a:rPr>
              <a:t>nitrate)</a:t>
            </a:r>
          </a:p>
          <a:p>
            <a:endParaRPr lang="en-US" dirty="0">
              <a:solidFill>
                <a:srgbClr val="33CC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[Cr(NH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dirty="0" smtClean="0">
                <a:solidFill>
                  <a:srgbClr val="B533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baseline="-25000" dirty="0" smtClean="0">
                <a:solidFill>
                  <a:srgbClr val="B533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rgbClr val="B533BF"/>
                </a:solidFill>
                <a:latin typeface="Arial"/>
              </a:rPr>
              <a:t>Red –Violet</a:t>
            </a:r>
            <a:r>
              <a:rPr lang="en-US" dirty="0" smtClean="0">
                <a:solidFill>
                  <a:srgbClr val="33CC33"/>
                </a:solidFill>
                <a:latin typeface="Arial"/>
              </a:rPr>
              <a:t>; Gives precipitate with Barium chloride)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3505200"/>
            <a:ext cx="85344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Coordination </a:t>
            </a: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Isomerism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in compounds in which both cations and anions are complex ions, arise from interchange of ligands from the cationic part to the anionic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part.</a:t>
            </a:r>
          </a:p>
          <a:p>
            <a:pPr lvl="0"/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(NH</a:t>
            </a:r>
            <a:r>
              <a:rPr lang="en-US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</a:t>
            </a:r>
            <a:r>
              <a:rPr lang="en-US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</a:t>
            </a:r>
            <a:r>
              <a:rPr lang="en-US" sz="1100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100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00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(NH</a:t>
            </a:r>
            <a:r>
              <a:rPr lang="en-US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</a:t>
            </a:r>
            <a:r>
              <a:rPr lang="en-US" sz="1100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100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00" dirty="0">
                <a:solidFill>
                  <a:srgbClr val="33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lvl="0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[Zn(NH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][CuCl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[Cu(NH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][ZnCl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endParaRPr lang="en-US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en-US" baseline="30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(NH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][Pt</a:t>
            </a:r>
            <a:r>
              <a:rPr lang="en-US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en-US" baseline="30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(NH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][Pt</a:t>
            </a:r>
            <a:r>
              <a:rPr lang="en-US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lvl="0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55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0836" y="152400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870" y="737175"/>
            <a:ext cx="85883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Hydrate </a:t>
            </a: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Isomerism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Isomers differ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 (or how many)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 are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inside or outside the coordination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sphere. As an example, CrCl</a:t>
            </a:r>
            <a:r>
              <a:rPr lang="en-US" sz="2000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.6H</a:t>
            </a:r>
            <a:r>
              <a:rPr lang="en-US" sz="2000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can be either of the three compounds below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/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CrCl</a:t>
            </a:r>
            <a:r>
              <a:rPr lang="en-US" sz="20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lang="en-US" sz="20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  <a:r>
              <a:rPr lang="en-US" sz="20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]Cl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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2H2O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bright-green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000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CrCl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lang="en-US" sz="20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  <a:r>
              <a:rPr lang="en-US" sz="20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]Cl</a:t>
            </a:r>
            <a:r>
              <a:rPr lang="en-US" sz="20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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H2O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blue-green)</a:t>
            </a:r>
          </a:p>
          <a:p>
            <a:pPr lvl="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Cr(H</a:t>
            </a:r>
            <a:r>
              <a:rPr lang="en-US" sz="20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  <a:r>
              <a:rPr lang="en-US" sz="20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]Cl</a:t>
            </a:r>
            <a:r>
              <a:rPr lang="en-US" sz="20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violet)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3711714"/>
            <a:ext cx="9012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dot in the above formulas refers to water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molecules that are not bound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central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metal,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part of the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lattice.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4114800"/>
            <a:ext cx="3181350" cy="257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4646474"/>
            <a:ext cx="65485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NiCl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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6H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consists of separated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trans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-[NiCl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molecules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linked more weakly to adjacent water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Only four of the six water molecules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formula are bound to the nickel (II) cation,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remaining two are waters of crystallization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crystal structure resolves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64218" y="6561667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crystal structure of NiCl</a:t>
            </a:r>
            <a:r>
              <a:rPr lang="en-US" sz="12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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6H</a:t>
            </a:r>
            <a:r>
              <a:rPr lang="en-US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879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0836" y="152400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128" y="783597"/>
            <a:ext cx="80772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Linkage Isomerism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Occurs with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ambidentate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ligands. These ligands are capable of coordinating in more than one way. The best known cases involve the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monodentate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ligands SCN</a:t>
            </a:r>
            <a:r>
              <a:rPr lang="en-US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NCS</a:t>
            </a:r>
            <a:r>
              <a:rPr lang="en-US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NO</a:t>
            </a:r>
            <a:r>
              <a:rPr lang="en-US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/ONO</a:t>
            </a:r>
            <a:r>
              <a:rPr lang="en-US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6" r="46234" b="9057"/>
          <a:stretch/>
        </p:blipFill>
        <p:spPr bwMode="auto">
          <a:xfrm>
            <a:off x="266791" y="2438401"/>
            <a:ext cx="3956113" cy="39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6791" y="6392506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Co(NH</a:t>
            </a:r>
            <a:r>
              <a:rPr lang="en-US" sz="16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sz="16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]Cl</a:t>
            </a:r>
            <a:r>
              <a:rPr lang="en-US" sz="16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2362389" y="6392506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Co(NH</a:t>
            </a:r>
            <a:r>
              <a:rPr lang="en-US" sz="16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ONO]Cl</a:t>
            </a:r>
            <a:r>
              <a:rPr lang="en-US" sz="16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aseline="-25000" dirty="0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495508"/>
              </p:ext>
            </p:extLst>
          </p:nvPr>
        </p:nvGraphicFramePr>
        <p:xfrm>
          <a:off x="5562632" y="3434556"/>
          <a:ext cx="1756174" cy="570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7" name="CS ChemDraw Drawing" r:id="rId4" imgW="1670040" imgH="521640" progId="ChemDraw.Document.6.0">
                  <p:embed/>
                </p:oleObj>
              </mc:Choice>
              <mc:Fallback>
                <p:oleObj name="CS ChemDraw Drawing" r:id="rId4" imgW="1670040" imgH="521640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32" y="3434556"/>
                        <a:ext cx="1756174" cy="570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114800" y="3615365"/>
            <a:ext cx="14478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AU" sz="14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Thiocyanate ion</a:t>
            </a:r>
            <a:endParaRPr lang="en-US" sz="14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4287870" y="4157600"/>
            <a:ext cx="4741863" cy="530225"/>
            <a:chOff x="2125" y="1499"/>
            <a:chExt cx="2987" cy="334"/>
          </a:xfrm>
        </p:grpSpPr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2125" y="1639"/>
              <a:ext cx="693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cyanate ion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Times New Roman" pitchFamily="18" charset="0"/>
              </a:endParaRPr>
            </a:p>
          </p:txBody>
        </p:sp>
        <p:graphicFrame>
          <p:nvGraphicFramePr>
            <p:cNvPr id="13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7472097"/>
                </p:ext>
              </p:extLst>
            </p:nvPr>
          </p:nvGraphicFramePr>
          <p:xfrm>
            <a:off x="3015" y="1499"/>
            <a:ext cx="95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28" name="CS ChemDraw Drawing" r:id="rId6" imgW="1413876" imgH="449280" progId="ChemDraw.Document.6.0">
                    <p:embed/>
                  </p:oleObj>
                </mc:Choice>
                <mc:Fallback>
                  <p:oleObj name="CS ChemDraw Drawing" r:id="rId6" imgW="1413876" imgH="449280" progId="ChemDraw.Document.6.0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5" y="1499"/>
                          <a:ext cx="958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4152" y="1536"/>
              <a:ext cx="960" cy="2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cyanato</a:t>
              </a:r>
              <a:r>
                <a:rPr kumimoji="0" lang="en-AU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</a:rPr>
                <a:t> NCO</a:t>
              </a:r>
              <a:r>
                <a:rPr kumimoji="0" lang="en-AU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  <a:sym typeface="Wingdings" pitchFamily="2" charset="2"/>
                </a:rPr>
                <a:t>:→ 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  <a:sym typeface="Wingdings" pitchFamily="2" charset="2"/>
                </a:rPr>
                <a:t>isocyanato</a:t>
              </a:r>
              <a:r>
                <a:rPr kumimoji="0" lang="en-AU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Times New Roman" pitchFamily="18" charset="0"/>
                  <a:sym typeface="Wingdings" pitchFamily="2" charset="2"/>
                </a:rPr>
                <a:t> OCN:→</a:t>
              </a:r>
              <a:endParaRPr kumimoji="0" lang="en-A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</p:grp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391400" y="3555760"/>
            <a:ext cx="1752600" cy="4708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bIns="0">
            <a:spAutoFit/>
          </a:bodyPr>
          <a:lstStyle/>
          <a:p>
            <a:pPr fontAlgn="base">
              <a:spcBef>
                <a:spcPct val="30000"/>
              </a:spcBef>
              <a:spcAft>
                <a:spcPct val="0"/>
              </a:spcAft>
            </a:pPr>
            <a:r>
              <a:rPr lang="en-AU" sz="1200" dirty="0" err="1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Thiocyanato</a:t>
            </a:r>
            <a:r>
              <a:rPr lang="en-AU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 NCS</a:t>
            </a:r>
            <a:r>
              <a:rPr lang="en-AU" sz="1200" dirty="0">
                <a:solidFill>
                  <a:srgbClr val="000000"/>
                </a:solidFill>
                <a:latin typeface="Arial" charset="0"/>
                <a:cs typeface="Times New Roman" pitchFamily="18" charset="0"/>
                <a:sym typeface="Wingdings" pitchFamily="2" charset="2"/>
              </a:rPr>
              <a:t>:→ 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</a:pPr>
            <a:r>
              <a:rPr lang="en-AU" sz="1200" dirty="0" err="1">
                <a:solidFill>
                  <a:srgbClr val="000000"/>
                </a:solidFill>
                <a:latin typeface="Arial" charset="0"/>
                <a:cs typeface="Times New Roman" pitchFamily="18" charset="0"/>
                <a:sym typeface="Wingdings" pitchFamily="2" charset="2"/>
              </a:rPr>
              <a:t>Isothiocyanato</a:t>
            </a:r>
            <a:r>
              <a:rPr lang="en-AU" sz="1200" dirty="0">
                <a:solidFill>
                  <a:srgbClr val="000000"/>
                </a:solidFill>
                <a:latin typeface="Arial" charset="0"/>
                <a:cs typeface="Times New Roman" pitchFamily="18" charset="0"/>
                <a:sym typeface="Wingdings" pitchFamily="2" charset="2"/>
              </a:rPr>
              <a:t> SCN:→</a:t>
            </a:r>
            <a:endParaRPr lang="en-AU" sz="12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1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624461"/>
              </p:ext>
            </p:extLst>
          </p:nvPr>
        </p:nvGraphicFramePr>
        <p:xfrm>
          <a:off x="5181600" y="4968233"/>
          <a:ext cx="3203575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9" name="CS ChemDraw Drawing" r:id="rId8" imgW="2980377" imgH="1000890" progId="ChemDraw.Document.6.0">
                  <p:embed/>
                </p:oleObj>
              </mc:Choice>
              <mc:Fallback>
                <p:oleObj name="CS ChemDraw Drawing" r:id="rId8" imgW="2980377" imgH="1000890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968233"/>
                        <a:ext cx="3203575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72084" y="6111233"/>
            <a:ext cx="63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nitro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29484" y="6078967"/>
            <a:ext cx="76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nitrito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8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128" y="783597"/>
            <a:ext cx="8438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Geometric Isomerism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Metal binds to same ligands but with different spatial arrangement. Interconversion not possible without breaking bonds.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8216360" cy="167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2209800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Case: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90156" y="2710934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below structures are equivalent </a:t>
            </a:r>
          </a:p>
        </p:txBody>
      </p:sp>
      <p:sp>
        <p:nvSpPr>
          <p:cNvPr id="8" name="Rectangle 7"/>
          <p:cNvSpPr/>
          <p:nvPr/>
        </p:nvSpPr>
        <p:spPr>
          <a:xfrm>
            <a:off x="193944" y="4572000"/>
            <a:ext cx="8438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tetrahedral complex, there are no geometric isomers (all 4 structures below are equivalent (same).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2" y="5225727"/>
            <a:ext cx="2232159" cy="150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955406" y="5535777"/>
            <a:ext cx="312845" cy="2942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005" y="5225727"/>
            <a:ext cx="2232159" cy="150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225727"/>
            <a:ext cx="2232159" cy="150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225727"/>
            <a:ext cx="2232159" cy="150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>
          <a:xfrm>
            <a:off x="2698444" y="5241484"/>
            <a:ext cx="312845" cy="2942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70726" y="6408543"/>
            <a:ext cx="312845" cy="2942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08583" y="6114250"/>
            <a:ext cx="312845" cy="2942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128" y="762000"/>
            <a:ext cx="84380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Geometric Isomerism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Metal binds to same ligands but with different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spacial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arrangement. Interconversion not possible without breaking bonds.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182880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Case: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9" y="2198132"/>
            <a:ext cx="7782742" cy="270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4"/>
          <a:stretch/>
        </p:blipFill>
        <p:spPr bwMode="auto">
          <a:xfrm>
            <a:off x="1052512" y="4932968"/>
            <a:ext cx="7038975" cy="1905000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128" y="685800"/>
            <a:ext cx="843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geometric isomers can behave very differently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1295400"/>
            <a:ext cx="5251450" cy="143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38" y="3474571"/>
            <a:ext cx="291465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9" descr="http://prospect.rsc.org/metalsandlife/images/s347_b1_ch9_st16.ep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0"/>
          <a:stretch/>
        </p:blipFill>
        <p:spPr bwMode="auto">
          <a:xfrm>
            <a:off x="7732510" y="3272121"/>
            <a:ext cx="1295400" cy="11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9800" y="2667000"/>
            <a:ext cx="1867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cisplatin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Anti-cancer agent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76800" y="2674189"/>
            <a:ext cx="262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transplatin</a:t>
            </a:r>
            <a:endParaRPr lang="en-US" b="1" dirty="0" smtClean="0">
              <a:solidFill>
                <a:srgbClr val="0070C0"/>
              </a:solidFill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No activity against cancer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2782" name="Picture 14" descr="Image result for cisplatin mechanis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29000"/>
            <a:ext cx="5369309" cy="335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627735" y="3195921"/>
            <a:ext cx="1458220" cy="1342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320678"/>
            <a:ext cx="2580736" cy="3059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3866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Octahedral Complexes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46" y="1219200"/>
            <a:ext cx="5547954" cy="1717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017" y="115466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Case: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24949" y="3326420"/>
            <a:ext cx="3380251" cy="1701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7017" y="2957089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Case: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0"/>
          <a:stretch/>
        </p:blipFill>
        <p:spPr bwMode="auto">
          <a:xfrm>
            <a:off x="55128" y="5077146"/>
            <a:ext cx="3367852" cy="172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080" y="3320678"/>
            <a:ext cx="2170517" cy="3059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2634" y="6381100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cis</a:t>
            </a:r>
            <a:r>
              <a:rPr lang="en-US" dirty="0" smtClean="0"/>
              <a:t>-[Co(NH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  <a:r>
              <a:rPr lang="en-US" baseline="-25000" dirty="0" smtClean="0"/>
              <a:t>4</a:t>
            </a:r>
            <a:r>
              <a:rPr lang="en-US" dirty="0" smtClean="0"/>
              <a:t>Cl</a:t>
            </a:r>
            <a:r>
              <a:rPr lang="en-US" baseline="-25000" dirty="0" smtClean="0"/>
              <a:t>2</a:t>
            </a:r>
            <a:r>
              <a:rPr lang="en-US" dirty="0" smtClean="0"/>
              <a:t>]Cl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52710" y="63811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trans</a:t>
            </a:r>
            <a:r>
              <a:rPr lang="en-US" dirty="0" smtClean="0"/>
              <a:t>-[Co(NH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  <a:r>
              <a:rPr lang="en-US" baseline="-25000" dirty="0" smtClean="0"/>
              <a:t>4</a:t>
            </a:r>
            <a:r>
              <a:rPr lang="en-US" dirty="0" smtClean="0"/>
              <a:t>Cl</a:t>
            </a:r>
            <a:r>
              <a:rPr lang="en-US" baseline="-25000" dirty="0" smtClean="0"/>
              <a:t>2</a:t>
            </a:r>
            <a:r>
              <a:rPr lang="en-US" dirty="0" smtClean="0"/>
              <a:t>]Cl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Octahedral Complexes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24" y="1154668"/>
            <a:ext cx="823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Case: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facial and meridional 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isomers</a:t>
            </a:r>
            <a:endParaRPr 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08" y="1477833"/>
            <a:ext cx="6281527" cy="173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0"/>
          <a:stretch/>
        </p:blipFill>
        <p:spPr bwMode="auto">
          <a:xfrm>
            <a:off x="271732" y="4100588"/>
            <a:ext cx="4668838" cy="2088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47800" y="6324600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[Co(NH</a:t>
            </a:r>
            <a:r>
              <a:rPr lang="en-US" baseline="-25000" dirty="0"/>
              <a:t>3</a:t>
            </a:r>
            <a:r>
              <a:rPr lang="en-US" dirty="0"/>
              <a:t>)</a:t>
            </a:r>
            <a:r>
              <a:rPr lang="en-US" baseline="-25000" dirty="0"/>
              <a:t>3</a:t>
            </a:r>
            <a:r>
              <a:rPr lang="en-US" dirty="0"/>
              <a:t>Cl</a:t>
            </a:r>
            <a:r>
              <a:rPr lang="en-US" baseline="-25000" dirty="0"/>
              <a:t>3</a:t>
            </a:r>
            <a:r>
              <a:rPr lang="en-US" dirty="0" smtClean="0"/>
              <a:t>]</a:t>
            </a:r>
            <a:endParaRPr lang="en-US" baseline="30000" dirty="0"/>
          </a:p>
        </p:txBody>
      </p:sp>
      <p:sp>
        <p:nvSpPr>
          <p:cNvPr id="18" name="Rectangle 17"/>
          <p:cNvSpPr/>
          <p:nvPr/>
        </p:nvSpPr>
        <p:spPr>
          <a:xfrm>
            <a:off x="100641" y="5955268"/>
            <a:ext cx="1269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fac</a:t>
            </a:r>
            <a:r>
              <a:rPr lang="en-US" i="1" dirty="0" smtClean="0"/>
              <a:t>-</a:t>
            </a:r>
            <a:r>
              <a:rPr lang="en-US" dirty="0" smtClean="0"/>
              <a:t> isomer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08961" y="595526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mer</a:t>
            </a:r>
            <a:r>
              <a:rPr lang="en-US" i="1" dirty="0" smtClean="0"/>
              <a:t>-</a:t>
            </a:r>
            <a:r>
              <a:rPr lang="en-US" dirty="0" smtClean="0"/>
              <a:t> isomer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6200" y="3239869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i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-isomers have 3 identical ligands on one triangular face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i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-isomers have 3 identical ligands in a plane bisecting the molecule</a:t>
            </a:r>
            <a:endParaRPr 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0" r="21406" b="22574"/>
          <a:stretch/>
        </p:blipFill>
        <p:spPr bwMode="auto">
          <a:xfrm>
            <a:off x="5257799" y="4182322"/>
            <a:ext cx="3627379" cy="188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353141" y="6324600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Co(NH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  <a:r>
              <a:rPr lang="en-US" baseline="-25000" dirty="0" smtClean="0"/>
              <a:t>3</a:t>
            </a:r>
            <a:r>
              <a:rPr lang="en-US" dirty="0" smtClean="0"/>
              <a:t>(NO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r>
              <a:rPr lang="en-US" baseline="-25000" dirty="0" smtClean="0"/>
              <a:t>3</a:t>
            </a:r>
            <a:r>
              <a:rPr lang="en-US" dirty="0" smtClean="0"/>
              <a:t>]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3992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Octahedral Complexes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24" y="1154668"/>
            <a:ext cx="716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M(A-A)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Case: [Co(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b="1" baseline="30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three stereoisomers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 r="50526"/>
          <a:stretch/>
        </p:blipFill>
        <p:spPr bwMode="auto">
          <a:xfrm>
            <a:off x="838200" y="1524024"/>
            <a:ext cx="1999624" cy="1861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2" r="51571"/>
          <a:stretch/>
        </p:blipFill>
        <p:spPr bwMode="auto">
          <a:xfrm>
            <a:off x="5740443" y="1484522"/>
            <a:ext cx="2158041" cy="1868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8" t="11684"/>
          <a:stretch/>
        </p:blipFill>
        <p:spPr bwMode="auto">
          <a:xfrm>
            <a:off x="6805422" y="4103132"/>
            <a:ext cx="2323951" cy="183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8" t="11723"/>
          <a:stretch/>
        </p:blipFill>
        <p:spPr bwMode="auto">
          <a:xfrm>
            <a:off x="2209800" y="4124698"/>
            <a:ext cx="2112333" cy="185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95893" y="2679092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trans-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273905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cis-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" y="3352800"/>
            <a:ext cx="49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But…this situation is not so simple…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2" r="51571"/>
          <a:stretch/>
        </p:blipFill>
        <p:spPr bwMode="auto">
          <a:xfrm>
            <a:off x="4643068" y="4081566"/>
            <a:ext cx="2158041" cy="1868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 r="50526"/>
          <a:stretch/>
        </p:blipFill>
        <p:spPr bwMode="auto">
          <a:xfrm>
            <a:off x="210176" y="4114656"/>
            <a:ext cx="1999624" cy="1861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83322" y="3733800"/>
            <a:ext cx="13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Mirror plane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69615" y="3733800"/>
            <a:ext cx="13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Mirror plane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7026" y="5975933"/>
            <a:ext cx="356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00B050"/>
                </a:solidFill>
              </a:rPr>
              <a:t>Non-superimposable mirror images</a:t>
            </a:r>
            <a:endParaRPr lang="en-US" b="1" i="1" u="sng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30603" y="5947837"/>
            <a:ext cx="304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superimposable mirror images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8629" y="559643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cis-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4455543" y="5436759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trans-</a:t>
            </a:r>
            <a:endParaRPr lang="en-US" i="1" dirty="0"/>
          </a:p>
        </p:txBody>
      </p:sp>
      <p:sp>
        <p:nvSpPr>
          <p:cNvPr id="36" name="Rectangle 35"/>
          <p:cNvSpPr/>
          <p:nvPr/>
        </p:nvSpPr>
        <p:spPr>
          <a:xfrm>
            <a:off x="76200" y="6317169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BC50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cis- form is an enantiomeric pair.</a:t>
            </a:r>
            <a:endParaRPr lang="en-US" sz="2400" dirty="0">
              <a:solidFill>
                <a:srgbClr val="BC50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09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/>
      <p:bldP spid="31" grpId="0"/>
      <p:bldP spid="8" grpId="0"/>
      <p:bldP spid="33" grpId="0"/>
      <p:bldP spid="34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9144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0000"/>
                </a:solidFill>
                <a:latin typeface="Arial"/>
              </a:rPr>
              <a:t>Scientists were perplexed by the nature of compounds made by transition metals.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7734" y="152400"/>
            <a:ext cx="570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Compounds of Transition Metals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658034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0000"/>
                </a:solidFill>
                <a:latin typeface="Arial"/>
              </a:rPr>
              <a:t>The interesting properties exhibited by such compounds such as color</a:t>
            </a:r>
            <a:r>
              <a:rPr lang="en-US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Arial"/>
              </a:rPr>
              <a:t>and magnetism provided impetus to understand their bonding.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1000" y="236220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0000"/>
                </a:solidFill>
                <a:latin typeface="Arial"/>
              </a:rPr>
              <a:t>All precious/semi-precious stones owe their color to transition metals.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2887682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rPr>
              <a:t>	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69" y="2964116"/>
            <a:ext cx="1761659" cy="117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10899" r="5780" b="15345"/>
          <a:stretch/>
        </p:blipFill>
        <p:spPr bwMode="auto">
          <a:xfrm>
            <a:off x="2481532" y="2920756"/>
            <a:ext cx="1404668" cy="121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86332" y="4103589"/>
            <a:ext cx="880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en-US" sz="1600" kern="0" dirty="0" smtClean="0">
                <a:solidFill>
                  <a:srgbClr val="FF0066"/>
                </a:solidFill>
                <a:latin typeface="Arial" pitchFamily="34" charset="0"/>
              </a:rPr>
              <a:t>Ruby</a:t>
            </a:r>
          </a:p>
          <a:p>
            <a:pPr lvl="0" algn="ctr"/>
            <a:r>
              <a:rPr lang="en-US" altLang="en-US" sz="1600" kern="0" dirty="0">
                <a:solidFill>
                  <a:srgbClr val="FF0066"/>
                </a:solidFill>
                <a:latin typeface="Arial" pitchFamily="34" charset="0"/>
              </a:rPr>
              <a:t>Cr </a:t>
            </a:r>
            <a:r>
              <a:rPr lang="en-US" altLang="en-US" sz="1600" kern="0" dirty="0">
                <a:solidFill>
                  <a:srgbClr val="FF0066"/>
                </a:solidFill>
                <a:latin typeface="Wingdings 3" pitchFamily="18" charset="2"/>
              </a:rPr>
              <a:t></a:t>
            </a:r>
            <a:r>
              <a:rPr lang="en-US" altLang="en-US" sz="1600" kern="0" dirty="0">
                <a:solidFill>
                  <a:srgbClr val="FF0066"/>
                </a:solidFill>
                <a:latin typeface="Arial" pitchFamily="34" charset="0"/>
              </a:rPr>
              <a:t> </a:t>
            </a:r>
            <a:r>
              <a:rPr lang="en-US" altLang="en-US" sz="1600" kern="0" dirty="0" smtClean="0">
                <a:solidFill>
                  <a:srgbClr val="FF0066"/>
                </a:solidFill>
                <a:latin typeface="Arial" pitchFamily="34" charset="0"/>
              </a:rPr>
              <a:t>Al</a:t>
            </a:r>
            <a:endParaRPr lang="en-US" altLang="en-US" sz="1600" kern="0" dirty="0">
              <a:solidFill>
                <a:srgbClr val="FF0066"/>
              </a:solidFill>
              <a:latin typeface="Arial" pitchFamily="34" charset="0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b="8640"/>
          <a:stretch/>
        </p:blipFill>
        <p:spPr bwMode="auto">
          <a:xfrm>
            <a:off x="4191000" y="2964086"/>
            <a:ext cx="1432429" cy="113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86879" y="4103589"/>
            <a:ext cx="1040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en-US" sz="1600" kern="0" dirty="0" smtClean="0">
                <a:solidFill>
                  <a:srgbClr val="B533BF"/>
                </a:solidFill>
                <a:latin typeface="Arial" pitchFamily="34" charset="0"/>
              </a:rPr>
              <a:t>Amethyst</a:t>
            </a:r>
            <a:endParaRPr lang="en-US" altLang="en-US" sz="1600" kern="0" dirty="0" smtClean="0">
              <a:solidFill>
                <a:srgbClr val="B533B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lvl="0" algn="ctr"/>
            <a:r>
              <a:rPr lang="en-US" altLang="en-US" sz="1600" kern="0" dirty="0" err="1" smtClean="0">
                <a:solidFill>
                  <a:srgbClr val="B533B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Mn</a:t>
            </a:r>
            <a:r>
              <a:rPr lang="en-US" altLang="en-US" sz="1600" kern="0" dirty="0" smtClean="0">
                <a:solidFill>
                  <a:srgbClr val="B533B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en-US" sz="1600" kern="0" dirty="0">
                <a:solidFill>
                  <a:srgbClr val="B533B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 3" pitchFamily="18" charset="2"/>
              </a:rPr>
              <a:t></a:t>
            </a:r>
            <a:r>
              <a:rPr lang="en-US" altLang="en-US" sz="1600" kern="0" dirty="0">
                <a:solidFill>
                  <a:srgbClr val="B533B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en-US" sz="1600" kern="0" dirty="0" smtClean="0">
                <a:solidFill>
                  <a:srgbClr val="B533B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Al</a:t>
            </a:r>
            <a:endParaRPr lang="en-US" altLang="en-US" sz="1600" kern="0" dirty="0">
              <a:solidFill>
                <a:srgbClr val="B533BF"/>
              </a:solidFill>
              <a:latin typeface="Arial" pitchFamily="34" charset="0"/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6" t="26823" r="12132" b="18905"/>
          <a:stretch/>
        </p:blipFill>
        <p:spPr bwMode="auto">
          <a:xfrm>
            <a:off x="5948646" y="2964116"/>
            <a:ext cx="1677724" cy="114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63691" y="4103589"/>
            <a:ext cx="902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</a:rPr>
              <a:t>Topaz</a:t>
            </a:r>
            <a:endParaRPr lang="en-US" altLang="en-US" sz="1600" kern="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Fe </a:t>
            </a:r>
            <a:r>
              <a:rPr lang="en-US" altLang="en-US" sz="1600" kern="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 3" pitchFamily="18" charset="2"/>
              </a:rPr>
              <a:t></a:t>
            </a:r>
            <a:r>
              <a:rPr lang="en-US" altLang="en-US" sz="1600" kern="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en-US" sz="1600" kern="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Al</a:t>
            </a:r>
            <a:endParaRPr lang="en-US" altLang="en-US" sz="1600" kern="0" dirty="0">
              <a:solidFill>
                <a:schemeClr val="accent5">
                  <a:lumMod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02465" y="4103589"/>
            <a:ext cx="128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Sapphire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Ti</a:t>
            </a:r>
            <a:r>
              <a:rPr lang="en-US" altLang="en-US" sz="16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en-US" sz="16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&amp;Co </a:t>
            </a:r>
            <a:r>
              <a:rPr lang="en-US" altLang="en-US" sz="16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 3" pitchFamily="18" charset="2"/>
              </a:rPr>
              <a:t></a:t>
            </a:r>
            <a:r>
              <a:rPr lang="en-US" altLang="en-US" sz="16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en-US" sz="16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Al</a:t>
            </a:r>
            <a:endParaRPr lang="en-US" altLang="en-US" sz="16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5"/>
          <a:stretch/>
        </p:blipFill>
        <p:spPr bwMode="auto">
          <a:xfrm>
            <a:off x="7945572" y="2964116"/>
            <a:ext cx="857250" cy="114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52400" y="4139625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en-US" sz="1600" kern="0" dirty="0" smtClean="0">
                <a:latin typeface="Arial" pitchFamily="34" charset="0"/>
              </a:rPr>
              <a:t>Corundum Mineral</a:t>
            </a:r>
          </a:p>
          <a:p>
            <a:pPr lvl="0" algn="ctr"/>
            <a:r>
              <a:rPr lang="en-US" altLang="en-US" sz="1600" kern="0" dirty="0" smtClean="0">
                <a:latin typeface="Arial" pitchFamily="34" charset="0"/>
              </a:rPr>
              <a:t>Al</a:t>
            </a:r>
            <a:r>
              <a:rPr lang="en-US" altLang="en-US" sz="1600" kern="0" baseline="-25000" dirty="0" smtClean="0">
                <a:latin typeface="Arial" pitchFamily="34" charset="0"/>
              </a:rPr>
              <a:t>2</a:t>
            </a:r>
            <a:r>
              <a:rPr lang="en-US" altLang="en-US" sz="1600" kern="0" dirty="0" smtClean="0">
                <a:latin typeface="Arial" pitchFamily="34" charset="0"/>
              </a:rPr>
              <a:t>O</a:t>
            </a:r>
            <a:r>
              <a:rPr lang="en-US" altLang="en-US" sz="1600" kern="0" baseline="-25000" dirty="0" smtClean="0">
                <a:latin typeface="Arial" pitchFamily="34" charset="0"/>
              </a:rPr>
              <a:t>3</a:t>
            </a:r>
            <a:endParaRPr lang="en-US" altLang="en-US" sz="1600" kern="0" baseline="-25000" dirty="0">
              <a:latin typeface="Arial" pitchFamily="34" charset="0"/>
            </a:endParaRPr>
          </a:p>
        </p:txBody>
      </p: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09" y="4976516"/>
            <a:ext cx="1833563" cy="1225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0429" y="6219005"/>
            <a:ext cx="1495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  <a:latin typeface="Arial" pitchFamily="34" charset="0"/>
              </a:rPr>
              <a:t>Beryl mineral, </a:t>
            </a:r>
            <a:endParaRPr lang="en-US" altLang="en-US" sz="1600" kern="0" dirty="0" smtClean="0">
              <a:solidFill>
                <a:srgbClr val="000000"/>
              </a:solidFill>
              <a:latin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 smtClean="0">
                <a:solidFill>
                  <a:srgbClr val="000000"/>
                </a:solidFill>
                <a:latin typeface="Arial" pitchFamily="34" charset="0"/>
              </a:rPr>
              <a:t>Be</a:t>
            </a:r>
            <a:r>
              <a:rPr lang="en-US" altLang="en-US" sz="1600" kern="0" baseline="-25000" dirty="0" smtClean="0">
                <a:solidFill>
                  <a:srgbClr val="000000"/>
                </a:solidFill>
                <a:latin typeface="Arial" pitchFamily="34" charset="0"/>
              </a:rPr>
              <a:t>3 </a:t>
            </a:r>
            <a:r>
              <a:rPr lang="en-US" altLang="en-US" sz="1600" kern="0" dirty="0">
                <a:solidFill>
                  <a:srgbClr val="000000"/>
                </a:solidFill>
                <a:latin typeface="Arial" pitchFamily="34" charset="0"/>
              </a:rPr>
              <a:t>Al</a:t>
            </a:r>
            <a:r>
              <a:rPr lang="en-US" altLang="en-US" sz="1600" kern="0" baseline="-250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en-US" sz="1600" kern="0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1600" kern="0" dirty="0" smtClean="0">
                <a:solidFill>
                  <a:srgbClr val="000000"/>
                </a:solidFill>
                <a:latin typeface="Arial" pitchFamily="34" charset="0"/>
              </a:rPr>
              <a:t>Si</a:t>
            </a:r>
            <a:r>
              <a:rPr lang="en-US" altLang="en-US" sz="1600" kern="0" baseline="-25000" dirty="0" smtClean="0">
                <a:solidFill>
                  <a:srgbClr val="000000"/>
                </a:solidFill>
                <a:latin typeface="Arial" pitchFamily="34" charset="0"/>
              </a:rPr>
              <a:t>6</a:t>
            </a:r>
            <a:r>
              <a:rPr lang="en-US" altLang="en-US" sz="1600" kern="0" dirty="0" smtClean="0">
                <a:solidFill>
                  <a:srgbClr val="000000"/>
                </a:solidFill>
                <a:latin typeface="Arial" pitchFamily="34" charset="0"/>
              </a:rPr>
              <a:t>O</a:t>
            </a:r>
            <a:r>
              <a:rPr lang="en-US" altLang="en-US" sz="1600" kern="0" baseline="-25000" dirty="0" smtClean="0">
                <a:solidFill>
                  <a:srgbClr val="000000"/>
                </a:solidFill>
                <a:latin typeface="Arial" pitchFamily="34" charset="0"/>
              </a:rPr>
              <a:t>18</a:t>
            </a:r>
            <a:endParaRPr lang="en-US" altLang="en-US" sz="1600" kern="0" dirty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978" y="4976516"/>
            <a:ext cx="1225357" cy="1225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374808" y="6219005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 smtClean="0">
                <a:solidFill>
                  <a:srgbClr val="00B050"/>
                </a:solidFill>
                <a:latin typeface="Arial" pitchFamily="34" charset="0"/>
              </a:rPr>
              <a:t>Emerald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Cr </a:t>
            </a:r>
            <a:r>
              <a:rPr lang="en-US" altLang="en-US" sz="1600" kern="0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 3" pitchFamily="18" charset="2"/>
              </a:rPr>
              <a:t></a:t>
            </a:r>
            <a:r>
              <a:rPr lang="en-US" altLang="en-US" sz="1600" kern="0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Al</a:t>
            </a:r>
            <a:endParaRPr lang="en-US" altLang="en-US" sz="1600" kern="0" dirty="0">
              <a:solidFill>
                <a:srgbClr val="00B050"/>
              </a:solidFill>
              <a:latin typeface="Arial" pitchFamily="34" charset="0"/>
            </a:endParaRPr>
          </a:p>
        </p:txBody>
      </p:sp>
      <p:pic>
        <p:nvPicPr>
          <p:cNvPr id="17418" name="Picture 10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7" t="8563" b="23084"/>
          <a:stretch/>
        </p:blipFill>
        <p:spPr bwMode="auto">
          <a:xfrm>
            <a:off x="4218766" y="4976274"/>
            <a:ext cx="1261369" cy="122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150260" y="6219005"/>
            <a:ext cx="128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 smtClean="0">
                <a:solidFill>
                  <a:schemeClr val="accent5"/>
                </a:solidFill>
                <a:latin typeface="Arial" pitchFamily="34" charset="0"/>
              </a:rPr>
              <a:t>Aquamarine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 smtClean="0">
                <a:solidFill>
                  <a:schemeClr val="accent5"/>
                </a:solidFill>
                <a:latin typeface="Arial" pitchFamily="34" charset="0"/>
              </a:rPr>
              <a:t>Fe </a:t>
            </a:r>
            <a:r>
              <a:rPr lang="en-US" altLang="en-US" sz="1600" kern="0" dirty="0">
                <a:solidFill>
                  <a:schemeClr val="accent5"/>
                </a:solidFill>
                <a:latin typeface="Wingdings 3" pitchFamily="18" charset="2"/>
              </a:rPr>
              <a:t></a:t>
            </a:r>
            <a:r>
              <a:rPr lang="en-US" altLang="en-US" sz="1600" kern="0" dirty="0">
                <a:solidFill>
                  <a:schemeClr val="accent5"/>
                </a:solidFill>
                <a:latin typeface="Arial" pitchFamily="34" charset="0"/>
              </a:rPr>
              <a:t> </a:t>
            </a:r>
            <a:r>
              <a:rPr lang="en-US" altLang="en-US" sz="1600" kern="0" dirty="0" smtClean="0">
                <a:solidFill>
                  <a:schemeClr val="accent5"/>
                </a:solidFill>
                <a:latin typeface="Arial" pitchFamily="34" charset="0"/>
              </a:rPr>
              <a:t>Al</a:t>
            </a:r>
            <a:r>
              <a:rPr lang="en-US" altLang="en-US" sz="1600" kern="0" dirty="0">
                <a:solidFill>
                  <a:schemeClr val="accent5"/>
                </a:solidFill>
                <a:latin typeface="Arial" pitchFamily="34" charset="0"/>
              </a:rPr>
              <a:t>	</a:t>
            </a:r>
            <a:endParaRPr lang="en-US" sz="1600" kern="0" dirty="0">
              <a:solidFill>
                <a:schemeClr val="accent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200" y="2819400"/>
            <a:ext cx="8991600" cy="19891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136735" y="4914890"/>
            <a:ext cx="6788065" cy="188889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Isomerism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219200"/>
            <a:ext cx="8610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Optical isomers, or enantiomers, are mirror images of one another that don’t superimpose on each other.  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They are said to be chiral.  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Their properties differ from each other only when in contact with other chiral substances.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329" y="2973526"/>
            <a:ext cx="5287342" cy="373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06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2106" y="152400"/>
            <a:ext cx="7739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An Interesting Side-Note About Enantiomers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6046" r="10773" b="6081"/>
          <a:stretch/>
        </p:blipFill>
        <p:spPr bwMode="auto">
          <a:xfrm>
            <a:off x="2590800" y="1241186"/>
            <a:ext cx="6452559" cy="273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858329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distinguish the following two enantiomers?</a:t>
            </a:r>
            <a:endParaRPr lang="en-US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2" t="48766" r="35155" b="19774"/>
          <a:stretch/>
        </p:blipFill>
        <p:spPr bwMode="auto">
          <a:xfrm>
            <a:off x="76199" y="1600200"/>
            <a:ext cx="2514601" cy="163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6200" y="4238655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more such enantiomeric pairs!</a:t>
            </a:r>
            <a:endParaRPr lang="en-US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4953000"/>
            <a:ext cx="5715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1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Isomerism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219200"/>
            <a:ext cx="8610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ＭＳ Ｐゴシック"/>
              </a:rPr>
              <a:t>Do we need to draw mirror images every time we want to think about</a:t>
            </a:r>
          </a:p>
          <a:p>
            <a:pPr marR="0" lvl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i="1" kern="0" dirty="0" smtClean="0">
                <a:solidFill>
                  <a:srgbClr val="C00000"/>
                </a:solidFill>
                <a:latin typeface="Arial"/>
                <a:ea typeface="ＭＳ Ｐゴシック"/>
              </a:rPr>
              <a:t>enantiomers?</a:t>
            </a:r>
            <a:endParaRPr kumimoji="0" lang="en-US" sz="2000" b="0" i="1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2057400"/>
            <a:ext cx="861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i="1" kern="0" dirty="0">
                <a:solidFill>
                  <a:srgbClr val="0070C0"/>
                </a:solidFill>
                <a:latin typeface="Arial"/>
                <a:ea typeface="ＭＳ Ｐゴシック"/>
              </a:rPr>
              <a:t>Enantiomers do not have a plane of symmetry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2461823"/>
            <a:ext cx="861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i="1" kern="0" dirty="0">
                <a:solidFill>
                  <a:srgbClr val="0070C0"/>
                </a:solidFill>
                <a:latin typeface="Arial"/>
                <a:ea typeface="ＭＳ Ｐゴシック"/>
              </a:rPr>
              <a:t>Any molecule which possesses a plane of symmetry is superimposable on its mirror image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" y="5715000"/>
            <a:ext cx="8610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i="1" kern="0" dirty="0" smtClean="0">
                <a:solidFill>
                  <a:srgbClr val="0070C0"/>
                </a:solidFill>
                <a:latin typeface="Arial"/>
                <a:ea typeface="ＭＳ Ｐゴシック"/>
              </a:rPr>
              <a:t>The trans- isomer indeed has a plane 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sz="2000" i="1" kern="0" dirty="0" smtClean="0">
                <a:solidFill>
                  <a:srgbClr val="0070C0"/>
                </a:solidFill>
                <a:latin typeface="Arial"/>
                <a:ea typeface="ＭＳ Ｐゴシック"/>
              </a:rPr>
              <a:t>of symmetry</a:t>
            </a:r>
            <a:endParaRPr lang="en-US" sz="2000" i="1" kern="0" dirty="0">
              <a:solidFill>
                <a:srgbClr val="0070C0"/>
              </a:solidFill>
              <a:latin typeface="Arial"/>
              <a:ea typeface="ＭＳ Ｐゴシック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71800"/>
            <a:ext cx="3584575" cy="3548062"/>
          </a:xfrm>
          <a:prstGeom prst="rect">
            <a:avLst/>
          </a:prstGeom>
          <a:ln w="28575">
            <a:solidFill>
              <a:schemeClr val="accent2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58369"/>
            <a:ext cx="2432050" cy="185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25" y="3462184"/>
            <a:ext cx="2457450" cy="186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9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Isomerism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1378789"/>
            <a:ext cx="4797425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7" y="1020014"/>
            <a:ext cx="1584325" cy="503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12" y="5535464"/>
            <a:ext cx="792162" cy="25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3520443" y="3537789"/>
            <a:ext cx="0" cy="2057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24" y="3516335"/>
            <a:ext cx="595163" cy="292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83" y="5830498"/>
            <a:ext cx="3871913" cy="871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2181282" y="5818516"/>
            <a:ext cx="3871913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492524" y="3516335"/>
            <a:ext cx="595163" cy="3129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 r="50526"/>
          <a:stretch/>
        </p:blipFill>
        <p:spPr bwMode="auto">
          <a:xfrm>
            <a:off x="7620000" y="89375"/>
            <a:ext cx="1466224" cy="136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239000" y="916632"/>
            <a:ext cx="55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cis-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095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Isomerism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493" y="1334481"/>
            <a:ext cx="4724400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297" y="803313"/>
            <a:ext cx="1584325" cy="503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215" y="5144481"/>
            <a:ext cx="792163" cy="2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285" y="3163281"/>
            <a:ext cx="871379" cy="430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93" y="5696931"/>
            <a:ext cx="27432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3077493" y="6039743"/>
            <a:ext cx="334184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 dirty="0">
                <a:cs typeface="Times New Roman" pitchFamily="18" charset="0"/>
              </a:rPr>
              <a:t>rotation of I by 90</a:t>
            </a:r>
            <a:r>
              <a:rPr lang="en-AU" sz="2000" dirty="0"/>
              <a:t>°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en-AU" sz="2000" dirty="0">
                <a:cs typeface="Times New Roman" pitchFamily="18" charset="0"/>
              </a:rPr>
              <a:t>gives III = II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863974" y="3050568"/>
            <a:ext cx="7620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918663" y="5681056"/>
            <a:ext cx="3587829" cy="7555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30" y="3409897"/>
            <a:ext cx="122237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8394"/>
            <a:ext cx="1762166" cy="133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5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Octahedral Complexes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325" y="1154668"/>
            <a:ext cx="495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M(A-A)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Case: [Co(</a:t>
            </a:r>
            <a:r>
              <a:rPr lang="en-US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b="1" baseline="30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3+</a:t>
            </a:r>
            <a:endParaRPr lang="en-US" baseline="30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39"/>
          <a:stretch/>
        </p:blipFill>
        <p:spPr bwMode="auto">
          <a:xfrm>
            <a:off x="6081029" y="918070"/>
            <a:ext cx="2868552" cy="266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90" y="1541252"/>
            <a:ext cx="548005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87988" y="3420539"/>
            <a:ext cx="136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enantiomers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7000" y="152400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Stereoisomerism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Octahedral Complexes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325" y="1154668"/>
            <a:ext cx="788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1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Case: (there are other geometric isomers as well; work it out) </a:t>
            </a:r>
            <a:endParaRPr lang="en-US" baseline="30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5" y="1541253"/>
            <a:ext cx="3628845" cy="248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30" y="1983581"/>
            <a:ext cx="16764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172" y="1761331"/>
            <a:ext cx="920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922462"/>
            <a:ext cx="1828800" cy="150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5" y="4191000"/>
            <a:ext cx="77724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28600" y="4114800"/>
            <a:ext cx="8534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438400" y="5181600"/>
            <a:ext cx="53340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696200" y="5181600"/>
            <a:ext cx="533400" cy="381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36397" y="5638800"/>
            <a:ext cx="533400" cy="381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67600" y="5638800"/>
            <a:ext cx="53340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74194" y="3657600"/>
            <a:ext cx="136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enantiomers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183148" y="4495800"/>
            <a:ext cx="0" cy="22002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0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26" y="152400"/>
            <a:ext cx="6450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Bonding in Coordination Compounds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Valence Bond Theory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2" b="6690"/>
          <a:stretch/>
        </p:blipFill>
        <p:spPr bwMode="auto">
          <a:xfrm>
            <a:off x="76200" y="4669216"/>
            <a:ext cx="4276576" cy="203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7220" y="1295400"/>
            <a:ext cx="88205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7030A0"/>
                </a:solidFill>
              </a:rPr>
              <a:t>Proposed by Linus Pauling (Nobel Prize 1954) for nature of </a:t>
            </a:r>
            <a:r>
              <a:rPr lang="en-US" b="1" dirty="0" smtClean="0">
                <a:solidFill>
                  <a:srgbClr val="7030A0"/>
                </a:solidFill>
              </a:rPr>
              <a:t>chemical bonds </a:t>
            </a:r>
            <a:r>
              <a:rPr lang="en-US" b="1" dirty="0">
                <a:solidFill>
                  <a:srgbClr val="7030A0"/>
                </a:solidFill>
              </a:rPr>
              <a:t>and elucidation of structure of complex systems</a:t>
            </a:r>
            <a:r>
              <a:rPr lang="en-US" b="1" dirty="0" smtClean="0">
                <a:solidFill>
                  <a:srgbClr val="7030A0"/>
                </a:solidFill>
              </a:rPr>
              <a:t>.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model utilizes hybridization of metal valence orbitals to account for </a:t>
            </a:r>
            <a:r>
              <a:rPr lang="en-US" b="1" dirty="0" smtClean="0">
                <a:solidFill>
                  <a:srgbClr val="7030A0"/>
                </a:solidFill>
              </a:rPr>
              <a:t>the observed </a:t>
            </a:r>
            <a:r>
              <a:rPr lang="en-US" b="1" dirty="0">
                <a:solidFill>
                  <a:srgbClr val="7030A0"/>
                </a:solidFill>
              </a:rPr>
              <a:t>structures and magnetic properties of complexes. </a:t>
            </a:r>
            <a:r>
              <a:rPr lang="en-US" b="1" i="1" u="sng" dirty="0">
                <a:solidFill>
                  <a:srgbClr val="C00000"/>
                </a:solidFill>
              </a:rPr>
              <a:t>(n-1)d, ns and </a:t>
            </a:r>
            <a:r>
              <a:rPr lang="en-US" b="1" i="1" u="sng" dirty="0" smtClean="0">
                <a:solidFill>
                  <a:srgbClr val="C00000"/>
                </a:solidFill>
              </a:rPr>
              <a:t>np undergo hybridization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to give hybridized orbitals. </a:t>
            </a:r>
            <a:r>
              <a:rPr lang="en-US" b="1" i="1" u="sng" dirty="0">
                <a:solidFill>
                  <a:srgbClr val="C00000"/>
                </a:solidFill>
              </a:rPr>
              <a:t>An empty hybrid orbital </a:t>
            </a:r>
            <a:r>
              <a:rPr lang="en-US" b="1" i="1" u="sng" dirty="0" smtClean="0">
                <a:solidFill>
                  <a:srgbClr val="C00000"/>
                </a:solidFill>
              </a:rPr>
              <a:t>on the </a:t>
            </a:r>
            <a:r>
              <a:rPr lang="en-US" b="1" i="1" u="sng" dirty="0">
                <a:solidFill>
                  <a:srgbClr val="C00000"/>
                </a:solidFill>
              </a:rPr>
              <a:t>metal center can accept a pair of electrons</a:t>
            </a:r>
            <a:r>
              <a:rPr lang="en-US" b="1" dirty="0">
                <a:solidFill>
                  <a:srgbClr val="7030A0"/>
                </a:solidFill>
              </a:rPr>
              <a:t> from a ligand to form a </a:t>
            </a:r>
            <a:r>
              <a:rPr lang="en-US" b="1" dirty="0" smtClean="0">
                <a:solidFill>
                  <a:srgbClr val="7030A0"/>
                </a:solidFill>
              </a:rPr>
              <a:t>σ-bond</a:t>
            </a:r>
            <a:r>
              <a:rPr lang="en-US" b="1" dirty="0">
                <a:solidFill>
                  <a:srgbClr val="7030A0"/>
                </a:solidFill>
              </a:rPr>
              <a:t>.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352800"/>
            <a:ext cx="4691063" cy="982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4" b="10524"/>
          <a:stretch/>
        </p:blipFill>
        <p:spPr bwMode="auto">
          <a:xfrm>
            <a:off x="4659035" y="4588203"/>
            <a:ext cx="4408765" cy="219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286000" y="3352800"/>
            <a:ext cx="4876800" cy="1066800"/>
          </a:xfrm>
          <a:prstGeom prst="roundRect">
            <a:avLst/>
          </a:prstGeom>
          <a:noFill/>
          <a:ln>
            <a:solidFill>
              <a:srgbClr val="C24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1086" y="152400"/>
            <a:ext cx="588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Valence Bond Theory: Limitations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2079" y="3970259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 of Valence Bond Theory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6" y="757303"/>
            <a:ext cx="830248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2079" y="4447739"/>
            <a:ext cx="8686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70C0"/>
                </a:solidFill>
              </a:rPr>
              <a:t>Electronic and spectroscopic properties (color) of coordination complexes is not explained</a:t>
            </a:r>
            <a:r>
              <a:rPr lang="en-US" sz="2000" b="1" dirty="0">
                <a:solidFill>
                  <a:srgbClr val="0070C0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70C0"/>
                </a:solidFill>
              </a:rPr>
              <a:t>Quantitative interpretation of magnetic data is possible.</a:t>
            </a:r>
            <a:endParaRPr lang="en-US" sz="2000" b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70C0"/>
                </a:solidFill>
              </a:rPr>
              <a:t>Whether a complex of coordination number four is square planar or tetrahedral cannot be exactly predicted.</a:t>
            </a:r>
            <a:endParaRPr lang="en-US" sz="2000" b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70C0"/>
                </a:solidFill>
              </a:rPr>
              <a:t>Effect of ligands of different donor ability is neglected  or high-spin and low-spin complexes cannot be distinguished.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9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2714" y="152400"/>
            <a:ext cx="4498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Crystal Field Theory (CFT)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272" y="1600200"/>
            <a:ext cx="8763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70C0"/>
                </a:solidFill>
              </a:rPr>
              <a:t>The interaction between the metal ion and the ligand is assumed to be purely </a:t>
            </a:r>
          </a:p>
          <a:p>
            <a:r>
              <a:rPr lang="en-US" sz="2000" b="1" dirty="0" smtClean="0">
                <a:solidFill>
                  <a:srgbClr val="0070C0"/>
                </a:solidFill>
              </a:rPr>
              <a:t>electrostatic (ionic) in nature. 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70C0"/>
                </a:solidFill>
              </a:rPr>
              <a:t>The ligands are treated as point charges. </a:t>
            </a:r>
          </a:p>
          <a:p>
            <a:endParaRPr lang="en-US" sz="2000" b="1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70C0"/>
                </a:solidFill>
              </a:rPr>
              <a:t>Examines the energetics (splitting) of </a:t>
            </a:r>
            <a:r>
              <a:rPr lang="en-US" sz="2000" b="1" i="1" dirty="0" smtClean="0">
                <a:solidFill>
                  <a:srgbClr val="0070C0"/>
                </a:solidFill>
              </a:rPr>
              <a:t>d</a:t>
            </a:r>
            <a:r>
              <a:rPr lang="en-US" sz="2000" b="1" dirty="0" smtClean="0">
                <a:solidFill>
                  <a:srgbClr val="0070C0"/>
                </a:solidFill>
              </a:rPr>
              <a:t>-orbitals in certain geometries.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879" y="9906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Assumptions/Features of CFT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879" y="3881735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 of Interaction between Metal and Ligand</a:t>
            </a:r>
            <a:endParaRPr lang="en-US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495800"/>
            <a:ext cx="906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70C0"/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approaching ligand </a:t>
            </a:r>
            <a:r>
              <a:rPr lang="en-US" sz="2000" b="1" dirty="0" smtClean="0">
                <a:solidFill>
                  <a:srgbClr val="0070C0"/>
                </a:solidFill>
              </a:rPr>
              <a:t>is considered to be a point charge repelled </a:t>
            </a:r>
            <a:r>
              <a:rPr lang="en-US" sz="2000" b="1" dirty="0">
                <a:solidFill>
                  <a:srgbClr val="0070C0"/>
                </a:solidFill>
              </a:rPr>
              <a:t>by the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r>
              <a:rPr lang="en-US" sz="2000" b="1" dirty="0" smtClean="0">
                <a:solidFill>
                  <a:srgbClr val="0070C0"/>
                </a:solidFill>
              </a:rPr>
              <a:t>electrons in a metal’s </a:t>
            </a:r>
            <a:r>
              <a:rPr lang="en-US" sz="2000" b="1" i="1" dirty="0" smtClean="0">
                <a:solidFill>
                  <a:srgbClr val="0070C0"/>
                </a:solidFill>
              </a:rPr>
              <a:t>d</a:t>
            </a:r>
            <a:r>
              <a:rPr lang="en-US" sz="2000" b="1" dirty="0" smtClean="0">
                <a:solidFill>
                  <a:srgbClr val="0070C0"/>
                </a:solidFill>
              </a:rPr>
              <a:t>-orbitals.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70C0"/>
                </a:solidFill>
              </a:rPr>
              <a:t>Therefore, the </a:t>
            </a:r>
            <a:r>
              <a:rPr lang="en-US" sz="2000" b="1" i="1" dirty="0">
                <a:solidFill>
                  <a:srgbClr val="0070C0"/>
                </a:solidFill>
              </a:rPr>
              <a:t>d</a:t>
            </a:r>
            <a:r>
              <a:rPr lang="en-US" sz="2000" b="1" dirty="0">
                <a:solidFill>
                  <a:srgbClr val="0070C0"/>
                </a:solidFill>
              </a:rPr>
              <a:t> orbitals on a metal in a complex would not </a:t>
            </a:r>
            <a:r>
              <a:rPr lang="en-US" sz="2000" b="1" dirty="0" smtClean="0">
                <a:solidFill>
                  <a:srgbClr val="0070C0"/>
                </a:solidFill>
              </a:rPr>
              <a:t>remain </a:t>
            </a:r>
            <a:r>
              <a:rPr lang="en-US" sz="2000" b="1" dirty="0">
                <a:solidFill>
                  <a:srgbClr val="0070C0"/>
                </a:solidFill>
              </a:rPr>
              <a:t>degenerate.</a:t>
            </a:r>
          </a:p>
          <a:p>
            <a:endParaRPr lang="en-US" sz="2000" b="1" dirty="0" smtClean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70C0"/>
                </a:solidFill>
              </a:rPr>
              <a:t>Those </a:t>
            </a:r>
            <a:r>
              <a:rPr lang="en-US" sz="2000" b="1" dirty="0">
                <a:solidFill>
                  <a:srgbClr val="0070C0"/>
                </a:solidFill>
              </a:rPr>
              <a:t>that point toward ligands would be higher in energy than those that do not</a:t>
            </a:r>
            <a:r>
              <a:rPr lang="en-US" sz="2000" b="1" dirty="0" smtClean="0">
                <a:solidFill>
                  <a:srgbClr val="0070C0"/>
                </a:solidFill>
              </a:rPr>
              <a:t>.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0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301" y="152400"/>
            <a:ext cx="8897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Coordination Complexes of the Transition Elements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2887682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rPr>
              <a:t>	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9" y="1085996"/>
            <a:ext cx="7620000" cy="516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3710" y="152400"/>
            <a:ext cx="1916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B533BF"/>
                </a:solidFill>
              </a:rPr>
              <a:t>d</a:t>
            </a:r>
            <a:r>
              <a:rPr lang="en-US" sz="3200" b="1" dirty="0" smtClean="0">
                <a:solidFill>
                  <a:srgbClr val="B533BF"/>
                </a:solidFill>
              </a:rPr>
              <a:t>-Orbitals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6215063" cy="449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553200" y="2514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1371600"/>
            <a:ext cx="2801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three atomic orbitals </a:t>
            </a:r>
          </a:p>
          <a:p>
            <a:r>
              <a:rPr lang="en-US" dirty="0" smtClean="0"/>
              <a:t>point </a:t>
            </a:r>
            <a:r>
              <a:rPr lang="en-US" b="1" i="1" dirty="0" smtClean="0">
                <a:solidFill>
                  <a:srgbClr val="FF0000"/>
                </a:solidFill>
              </a:rPr>
              <a:t>in between the axes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315200" y="2033749"/>
            <a:ext cx="0" cy="4966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89029" y="3886200"/>
            <a:ext cx="2656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two atomic orbitals </a:t>
            </a:r>
          </a:p>
          <a:p>
            <a:r>
              <a:rPr lang="en-US" dirty="0" smtClean="0"/>
              <a:t>point </a:t>
            </a:r>
            <a:r>
              <a:rPr lang="en-US" b="1" dirty="0" smtClean="0">
                <a:solidFill>
                  <a:srgbClr val="FF0000"/>
                </a:solidFill>
              </a:rPr>
              <a:t>along the axes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553200" y="5013382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200" y="4532531"/>
            <a:ext cx="0" cy="4966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7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567" y="152400"/>
            <a:ext cx="5638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Metal Ion in an Octahedral Field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47" y="990600"/>
            <a:ext cx="4641961" cy="136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072" y="838200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B533BF"/>
                </a:solidFill>
              </a:rPr>
              <a:t>The corners of octahedron are assumed to be placed on the axes.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B533BF"/>
                </a:solidFill>
              </a:rPr>
              <a:t>The ligands approach along the axes and occupy the corners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B533BF"/>
                </a:solidFill>
              </a:rPr>
              <a:t>Electrons in the </a:t>
            </a:r>
            <a:r>
              <a:rPr lang="en-US" sz="2000" b="1" i="1" dirty="0">
                <a:solidFill>
                  <a:srgbClr val="B533BF"/>
                </a:solidFill>
              </a:rPr>
              <a:t>d</a:t>
            </a:r>
            <a:r>
              <a:rPr lang="en-US" sz="2000" b="1" dirty="0">
                <a:solidFill>
                  <a:srgbClr val="B533BF"/>
                </a:solidFill>
              </a:rPr>
              <a:t> orbitals lying along the axes are repelled </a:t>
            </a:r>
            <a:r>
              <a:rPr lang="en-US" sz="2000" b="1" dirty="0" smtClean="0">
                <a:solidFill>
                  <a:srgbClr val="B533BF"/>
                </a:solidFill>
              </a:rPr>
              <a:t>the most</a:t>
            </a:r>
            <a:r>
              <a:rPr lang="en-US" sz="2000" b="1" dirty="0">
                <a:solidFill>
                  <a:srgbClr val="B533BF"/>
                </a:solidFill>
              </a:rPr>
              <a:t>, while those lying in between the axes are less repelled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4" y="3418624"/>
            <a:ext cx="8547231" cy="3133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985" y="3200400"/>
            <a:ext cx="2117216" cy="107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38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634450" y="1295399"/>
            <a:ext cx="3433350" cy="10156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343400"/>
            <a:ext cx="924432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900" b="1" dirty="0" err="1">
                <a:solidFill>
                  <a:srgbClr val="B533BF"/>
                </a:solidFill>
                <a:cs typeface="Arial" panose="020B0604020202020204" pitchFamily="34" charset="0"/>
              </a:rPr>
              <a:t>Δ</a:t>
            </a:r>
            <a:r>
              <a:rPr lang="en-US" sz="1900" b="1" baseline="-25000" dirty="0" err="1">
                <a:solidFill>
                  <a:srgbClr val="B533BF"/>
                </a:solidFill>
                <a:cs typeface="Arial" panose="020B0604020202020204" pitchFamily="34" charset="0"/>
              </a:rPr>
              <a:t>o</a:t>
            </a:r>
            <a:r>
              <a:rPr lang="en-US" sz="1900" b="1" dirty="0">
                <a:solidFill>
                  <a:srgbClr val="B533BF"/>
                </a:solidFill>
                <a:cs typeface="Arial" panose="020B0604020202020204" pitchFamily="34" charset="0"/>
              </a:rPr>
              <a:t> = crystal field splitting </a:t>
            </a:r>
            <a:r>
              <a:rPr lang="en-US" sz="1900" b="1" dirty="0" smtClean="0">
                <a:solidFill>
                  <a:srgbClr val="B533BF"/>
                </a:solidFill>
                <a:cs typeface="Arial" panose="020B0604020202020204" pitchFamily="34" charset="0"/>
              </a:rPr>
              <a:t>parameter; </a:t>
            </a:r>
            <a:r>
              <a:rPr lang="en-US" sz="1900" b="1" dirty="0">
                <a:solidFill>
                  <a:srgbClr val="B533BF"/>
                </a:solidFill>
              </a:rPr>
              <a:t>The energy separation between the two </a:t>
            </a:r>
            <a:endParaRPr lang="en-US" sz="1900" b="1" dirty="0" smtClean="0">
              <a:solidFill>
                <a:srgbClr val="B533BF"/>
              </a:solidFill>
            </a:endParaRPr>
          </a:p>
          <a:p>
            <a:r>
              <a:rPr lang="en-US" sz="1900" b="1" dirty="0" smtClean="0">
                <a:solidFill>
                  <a:srgbClr val="B533BF"/>
                </a:solidFill>
              </a:rPr>
              <a:t>levels </a:t>
            </a:r>
            <a:r>
              <a:rPr lang="en-US" sz="1900" b="1" dirty="0">
                <a:solidFill>
                  <a:srgbClr val="B533BF"/>
                </a:solidFill>
              </a:rPr>
              <a:t>is denoted by </a:t>
            </a:r>
            <a:r>
              <a:rPr lang="en-US" sz="1900" b="1" dirty="0" err="1">
                <a:solidFill>
                  <a:srgbClr val="B533BF"/>
                </a:solidFill>
              </a:rPr>
              <a:t>Δ</a:t>
            </a:r>
            <a:r>
              <a:rPr lang="en-US" sz="1900" b="1" baseline="-25000" dirty="0" err="1">
                <a:solidFill>
                  <a:srgbClr val="B533BF"/>
                </a:solidFill>
              </a:rPr>
              <a:t>o</a:t>
            </a:r>
            <a:r>
              <a:rPr lang="en-US" sz="1900" b="1" dirty="0">
                <a:solidFill>
                  <a:srgbClr val="B533BF"/>
                </a:solidFill>
              </a:rPr>
              <a:t> or 10 </a:t>
            </a:r>
            <a:r>
              <a:rPr lang="en-US" sz="1900" b="1" dirty="0" err="1">
                <a:solidFill>
                  <a:srgbClr val="B533BF"/>
                </a:solidFill>
              </a:rPr>
              <a:t>D</a:t>
            </a:r>
            <a:r>
              <a:rPr lang="en-US" sz="1900" b="1" i="1" dirty="0" err="1">
                <a:solidFill>
                  <a:srgbClr val="B533BF"/>
                </a:solidFill>
              </a:rPr>
              <a:t>q</a:t>
            </a:r>
            <a:r>
              <a:rPr lang="en-US" sz="1900" b="1" dirty="0" smtClean="0">
                <a:solidFill>
                  <a:srgbClr val="B533BF"/>
                </a:solidFill>
              </a:rPr>
              <a:t>.</a:t>
            </a:r>
            <a:endParaRPr lang="en-US" sz="1900" b="1" dirty="0">
              <a:solidFill>
                <a:srgbClr val="B533BF"/>
              </a:solidFill>
              <a:cs typeface="Arial" panose="020B0604020202020204" pitchFamily="34" charset="0"/>
            </a:endParaRPr>
          </a:p>
          <a:p>
            <a:endParaRPr lang="en-US" sz="1900" b="1" dirty="0" smtClean="0">
              <a:solidFill>
                <a:srgbClr val="B533BF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900" b="1" dirty="0">
                <a:solidFill>
                  <a:srgbClr val="B533BF"/>
                </a:solidFill>
              </a:rPr>
              <a:t>The higher energy set of orbitals (</a:t>
            </a:r>
            <a:r>
              <a:rPr lang="en-US" sz="1900" b="1" i="1" dirty="0">
                <a:solidFill>
                  <a:srgbClr val="B533BF"/>
                </a:solidFill>
              </a:rPr>
              <a:t>d</a:t>
            </a:r>
            <a:r>
              <a:rPr lang="en-US" sz="1900" b="1" i="1" baseline="-25000" dirty="0">
                <a:solidFill>
                  <a:srgbClr val="B533BF"/>
                </a:solidFill>
              </a:rPr>
              <a:t>z2</a:t>
            </a:r>
            <a:r>
              <a:rPr lang="en-US" sz="1900" b="1" i="1" dirty="0">
                <a:solidFill>
                  <a:srgbClr val="B533BF"/>
                </a:solidFill>
              </a:rPr>
              <a:t> </a:t>
            </a:r>
            <a:r>
              <a:rPr lang="en-US" sz="1900" b="1" dirty="0">
                <a:solidFill>
                  <a:srgbClr val="B533BF"/>
                </a:solidFill>
              </a:rPr>
              <a:t>and </a:t>
            </a:r>
            <a:r>
              <a:rPr lang="en-US" sz="1900" b="1" i="1" dirty="0">
                <a:solidFill>
                  <a:srgbClr val="B533BF"/>
                </a:solidFill>
              </a:rPr>
              <a:t>d</a:t>
            </a:r>
            <a:r>
              <a:rPr lang="en-US" sz="1900" b="1" i="1" baseline="-25000" dirty="0">
                <a:solidFill>
                  <a:srgbClr val="B533BF"/>
                </a:solidFill>
              </a:rPr>
              <a:t>x2-y2</a:t>
            </a:r>
            <a:r>
              <a:rPr lang="en-US" sz="1900" b="1" dirty="0">
                <a:solidFill>
                  <a:srgbClr val="B533BF"/>
                </a:solidFill>
              </a:rPr>
              <a:t>) are labeled as </a:t>
            </a:r>
            <a:r>
              <a:rPr lang="en-US" sz="1900" b="1" dirty="0" err="1">
                <a:solidFill>
                  <a:srgbClr val="B533BF"/>
                </a:solidFill>
              </a:rPr>
              <a:t>e</a:t>
            </a:r>
            <a:r>
              <a:rPr lang="en-US" sz="1900" b="1" baseline="-25000" dirty="0" err="1">
                <a:solidFill>
                  <a:srgbClr val="B533BF"/>
                </a:solidFill>
              </a:rPr>
              <a:t>g</a:t>
            </a:r>
            <a:r>
              <a:rPr lang="en-US" sz="1900" b="1" dirty="0">
                <a:solidFill>
                  <a:srgbClr val="B533BF"/>
                </a:solidFill>
              </a:rPr>
              <a:t> and the lower </a:t>
            </a:r>
            <a:endParaRPr lang="en-US" sz="1900" b="1" dirty="0" smtClean="0">
              <a:solidFill>
                <a:srgbClr val="B533BF"/>
              </a:solidFill>
            </a:endParaRPr>
          </a:p>
          <a:p>
            <a:r>
              <a:rPr lang="en-US" sz="1900" b="1" dirty="0" smtClean="0">
                <a:solidFill>
                  <a:srgbClr val="B533BF"/>
                </a:solidFill>
              </a:rPr>
              <a:t>energy set </a:t>
            </a:r>
            <a:r>
              <a:rPr lang="en-US" sz="1900" b="1" dirty="0">
                <a:solidFill>
                  <a:srgbClr val="B533BF"/>
                </a:solidFill>
              </a:rPr>
              <a:t>is labeled as t</a:t>
            </a:r>
            <a:r>
              <a:rPr lang="en-US" sz="1900" b="1" baseline="-25000" dirty="0">
                <a:solidFill>
                  <a:srgbClr val="B533BF"/>
                </a:solidFill>
              </a:rPr>
              <a:t>2g</a:t>
            </a:r>
            <a:r>
              <a:rPr lang="en-US" sz="1900" b="1" dirty="0">
                <a:solidFill>
                  <a:srgbClr val="B533BF"/>
                </a:solidFill>
              </a:rPr>
              <a:t>. These notations are based on the symmetry of the orbitals</a:t>
            </a:r>
            <a:r>
              <a:rPr lang="en-US" sz="1900" b="1" dirty="0" smtClean="0">
                <a:solidFill>
                  <a:srgbClr val="B533BF"/>
                </a:solidFill>
              </a:rPr>
              <a:t>.</a:t>
            </a:r>
          </a:p>
          <a:p>
            <a:r>
              <a:rPr lang="en-US" sz="1900" b="1" dirty="0" smtClean="0">
                <a:solidFill>
                  <a:srgbClr val="B533BF"/>
                </a:solidFill>
              </a:rPr>
              <a:t> </a:t>
            </a:r>
            <a:endParaRPr lang="en-US" sz="1900" b="1" dirty="0">
              <a:solidFill>
                <a:srgbClr val="B533B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900" b="1" dirty="0">
                <a:solidFill>
                  <a:srgbClr val="B533BF"/>
                </a:solidFill>
              </a:rPr>
              <a:t>To maintain the average energy, the </a:t>
            </a:r>
            <a:r>
              <a:rPr lang="en-US" sz="1900" b="1" dirty="0" err="1">
                <a:solidFill>
                  <a:srgbClr val="B533BF"/>
                </a:solidFill>
              </a:rPr>
              <a:t>e</a:t>
            </a:r>
            <a:r>
              <a:rPr lang="en-US" sz="1900" b="1" baseline="-25000" dirty="0" err="1">
                <a:solidFill>
                  <a:srgbClr val="B533BF"/>
                </a:solidFill>
              </a:rPr>
              <a:t>g</a:t>
            </a:r>
            <a:r>
              <a:rPr lang="en-US" sz="1900" b="1" dirty="0">
                <a:solidFill>
                  <a:srgbClr val="B533BF"/>
                </a:solidFill>
              </a:rPr>
              <a:t> orbitals need to be </a:t>
            </a:r>
            <a:r>
              <a:rPr lang="en-US" sz="1900" b="1" dirty="0" smtClean="0">
                <a:solidFill>
                  <a:srgbClr val="B533BF"/>
                </a:solidFill>
              </a:rPr>
              <a:t>destabilized </a:t>
            </a:r>
            <a:r>
              <a:rPr lang="en-US" sz="1900" b="1" dirty="0">
                <a:solidFill>
                  <a:srgbClr val="B533BF"/>
                </a:solidFill>
              </a:rPr>
              <a:t>by </a:t>
            </a:r>
            <a:r>
              <a:rPr lang="en-US" sz="1900" b="1" dirty="0" smtClean="0">
                <a:solidFill>
                  <a:srgbClr val="B533BF"/>
                </a:solidFill>
              </a:rPr>
              <a:t>0.6 </a:t>
            </a:r>
            <a:r>
              <a:rPr lang="en-US" sz="1900" b="1" dirty="0" err="1">
                <a:solidFill>
                  <a:srgbClr val="B533BF"/>
                </a:solidFill>
              </a:rPr>
              <a:t>Δ</a:t>
            </a:r>
            <a:r>
              <a:rPr lang="en-US" sz="1900" b="1" baseline="-25000" dirty="0" err="1">
                <a:solidFill>
                  <a:srgbClr val="B533BF"/>
                </a:solidFill>
              </a:rPr>
              <a:t>o</a:t>
            </a:r>
            <a:r>
              <a:rPr lang="en-US" sz="1900" b="1" dirty="0">
                <a:solidFill>
                  <a:srgbClr val="B533BF"/>
                </a:solidFill>
              </a:rPr>
              <a:t> </a:t>
            </a:r>
            <a:r>
              <a:rPr lang="en-US" sz="1900" b="1" dirty="0" smtClean="0">
                <a:solidFill>
                  <a:srgbClr val="B533BF"/>
                </a:solidFill>
              </a:rPr>
              <a:t>(</a:t>
            </a:r>
            <a:r>
              <a:rPr lang="en-US" sz="1900" b="1" dirty="0">
                <a:solidFill>
                  <a:srgbClr val="B533BF"/>
                </a:solidFill>
              </a:rPr>
              <a:t>6 </a:t>
            </a:r>
            <a:r>
              <a:rPr lang="en-US" sz="1900" b="1" dirty="0" err="1">
                <a:solidFill>
                  <a:srgbClr val="B533BF"/>
                </a:solidFill>
              </a:rPr>
              <a:t>Dq</a:t>
            </a:r>
            <a:r>
              <a:rPr lang="en-US" sz="1900" b="1" dirty="0">
                <a:solidFill>
                  <a:srgbClr val="B533BF"/>
                </a:solidFill>
              </a:rPr>
              <a:t>) </a:t>
            </a:r>
            <a:endParaRPr lang="en-US" sz="1900" b="1" dirty="0" smtClean="0">
              <a:solidFill>
                <a:srgbClr val="B533BF"/>
              </a:solidFill>
            </a:endParaRPr>
          </a:p>
          <a:p>
            <a:r>
              <a:rPr lang="en-US" sz="1900" b="1" dirty="0" smtClean="0">
                <a:solidFill>
                  <a:srgbClr val="B533BF"/>
                </a:solidFill>
              </a:rPr>
              <a:t>and </a:t>
            </a:r>
            <a:r>
              <a:rPr lang="en-US" sz="1900" b="1" dirty="0">
                <a:solidFill>
                  <a:srgbClr val="B533BF"/>
                </a:solidFill>
              </a:rPr>
              <a:t>the t</a:t>
            </a:r>
            <a:r>
              <a:rPr lang="en-US" sz="1900" b="1" baseline="-25000" dirty="0">
                <a:solidFill>
                  <a:srgbClr val="B533BF"/>
                </a:solidFill>
              </a:rPr>
              <a:t>2g</a:t>
            </a:r>
            <a:r>
              <a:rPr lang="en-US" sz="1900" b="1" dirty="0">
                <a:solidFill>
                  <a:srgbClr val="B533BF"/>
                </a:solidFill>
              </a:rPr>
              <a:t> orbitals to be stabilized to the extent of 0.4 </a:t>
            </a:r>
            <a:r>
              <a:rPr lang="en-US" sz="1900" b="1" dirty="0" err="1">
                <a:solidFill>
                  <a:srgbClr val="B533BF"/>
                </a:solidFill>
              </a:rPr>
              <a:t>Δ</a:t>
            </a:r>
            <a:r>
              <a:rPr lang="en-US" sz="1900" b="1" baseline="-25000" dirty="0" err="1">
                <a:solidFill>
                  <a:srgbClr val="B533BF"/>
                </a:solidFill>
              </a:rPr>
              <a:t>o</a:t>
            </a:r>
            <a:r>
              <a:rPr lang="en-US" sz="1900" b="1" dirty="0">
                <a:solidFill>
                  <a:srgbClr val="B533BF"/>
                </a:solidFill>
              </a:rPr>
              <a:t> (4 </a:t>
            </a:r>
            <a:r>
              <a:rPr lang="en-US" sz="1900" b="1" dirty="0" err="1">
                <a:solidFill>
                  <a:srgbClr val="B533BF"/>
                </a:solidFill>
              </a:rPr>
              <a:t>Dq</a:t>
            </a:r>
            <a:r>
              <a:rPr lang="en-US" sz="1900" b="1" dirty="0">
                <a:solidFill>
                  <a:srgbClr val="B533BF"/>
                </a:solidFill>
              </a:rPr>
              <a:t>) </a:t>
            </a:r>
            <a:r>
              <a:rPr lang="en-US" sz="1900" b="1" dirty="0" smtClean="0">
                <a:solidFill>
                  <a:srgbClr val="B533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900" b="1" dirty="0">
              <a:solidFill>
                <a:srgbClr val="B533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b="5080"/>
          <a:stretch/>
        </p:blipFill>
        <p:spPr bwMode="auto">
          <a:xfrm>
            <a:off x="2072379" y="1176070"/>
            <a:ext cx="3090917" cy="300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0" y="2623869"/>
            <a:ext cx="162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Barycenter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4506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3"/>
          <a:stretch/>
        </p:blipFill>
        <p:spPr bwMode="auto">
          <a:xfrm>
            <a:off x="0" y="1371599"/>
            <a:ext cx="2139950" cy="208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34450" y="1295400"/>
            <a:ext cx="3509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1200" baseline="-25000" dirty="0" smtClean="0"/>
              <a:t>2g</a:t>
            </a:r>
            <a:r>
              <a:rPr lang="en-US" sz="1200" dirty="0" smtClean="0"/>
              <a:t>: triply degenerate set of orbitals</a:t>
            </a:r>
          </a:p>
          <a:p>
            <a:r>
              <a:rPr lang="en-US" sz="1200" dirty="0" err="1" smtClean="0"/>
              <a:t>e</a:t>
            </a:r>
            <a:r>
              <a:rPr lang="en-US" sz="1200" baseline="-25000" dirty="0" err="1" smtClean="0"/>
              <a:t>g</a:t>
            </a:r>
            <a:r>
              <a:rPr lang="en-US" sz="1200" dirty="0" smtClean="0"/>
              <a:t>: doubly degenerate set of orbitals</a:t>
            </a:r>
          </a:p>
          <a:p>
            <a:r>
              <a:rPr lang="en-US" sz="1200" dirty="0" smtClean="0"/>
              <a:t>g = </a:t>
            </a:r>
            <a:r>
              <a:rPr lang="en-US" sz="1200" dirty="0" err="1" smtClean="0"/>
              <a:t>gerade</a:t>
            </a:r>
            <a:r>
              <a:rPr lang="en-US" sz="1200" dirty="0" smtClean="0"/>
              <a:t>; symmetric with respect to center </a:t>
            </a:r>
          </a:p>
          <a:p>
            <a:r>
              <a:rPr lang="en-US" sz="1200" dirty="0" smtClean="0"/>
              <a:t>of inversion</a:t>
            </a:r>
          </a:p>
          <a:p>
            <a:r>
              <a:rPr lang="en-US" sz="1200" dirty="0" smtClean="0"/>
              <a:t>u = </a:t>
            </a:r>
            <a:r>
              <a:rPr lang="en-US" sz="1200" dirty="0" err="1" smtClean="0"/>
              <a:t>ungerade</a:t>
            </a:r>
            <a:r>
              <a:rPr lang="en-US" sz="1200" dirty="0" smtClean="0"/>
              <a:t>; antisymmetric w.r.t. center of inversion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611287" y="2126396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533BF"/>
                </a:solidFill>
              </a:rPr>
              <a:t>0.6</a:t>
            </a:r>
            <a:r>
              <a:rPr lang="en-US" dirty="0" smtClean="0"/>
              <a:t> </a:t>
            </a:r>
            <a:r>
              <a:rPr lang="en-US" b="1" dirty="0" err="1">
                <a:solidFill>
                  <a:srgbClr val="B533BF"/>
                </a:solidFill>
              </a:rPr>
              <a:t>Δ</a:t>
            </a:r>
            <a:r>
              <a:rPr lang="en-US" b="1" baseline="-25000" dirty="0" err="1">
                <a:solidFill>
                  <a:srgbClr val="B533BF"/>
                </a:solidFill>
              </a:rPr>
              <a:t>o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588283" y="3107266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533BF"/>
                </a:solidFill>
              </a:rPr>
              <a:t>0.4</a:t>
            </a:r>
            <a:r>
              <a:rPr lang="en-US" dirty="0" smtClean="0"/>
              <a:t> </a:t>
            </a:r>
            <a:r>
              <a:rPr lang="en-US" b="1" dirty="0" err="1">
                <a:solidFill>
                  <a:srgbClr val="B533BF"/>
                </a:solidFill>
              </a:rPr>
              <a:t>Δ</a:t>
            </a:r>
            <a:r>
              <a:rPr lang="en-US" b="1" baseline="-25000" dirty="0" err="1">
                <a:solidFill>
                  <a:srgbClr val="B533BF"/>
                </a:solidFill>
              </a:rPr>
              <a:t>o</a:t>
            </a:r>
            <a:endParaRPr lang="en-US" baseline="-25000" dirty="0"/>
          </a:p>
        </p:txBody>
      </p:sp>
      <p:pic>
        <p:nvPicPr>
          <p:cNvPr id="45066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32"/>
          <a:stretch/>
        </p:blipFill>
        <p:spPr bwMode="auto">
          <a:xfrm>
            <a:off x="3352800" y="34506"/>
            <a:ext cx="994031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783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0508" y="152400"/>
            <a:ext cx="3843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The Complete Picture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747239"/>
            <a:ext cx="6403975" cy="600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67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4788" y="152400"/>
            <a:ext cx="303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Tetrahedral Field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415" y="2738502"/>
            <a:ext cx="2218531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57303"/>
            <a:ext cx="2218531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373" y="2738503"/>
            <a:ext cx="2218531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93" y="757303"/>
            <a:ext cx="2218531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894" y="757303"/>
            <a:ext cx="2218531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1690" y="4869806"/>
            <a:ext cx="87366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No</a:t>
            </a:r>
            <a:r>
              <a:rPr lang="en-US" sz="2000" b="1" i="1" dirty="0">
                <a:solidFill>
                  <a:srgbClr val="87319F"/>
                </a:solidFill>
              </a:rPr>
              <a:t> </a:t>
            </a:r>
            <a:r>
              <a:rPr lang="en-US" sz="2000" b="1" dirty="0" smtClean="0">
                <a:solidFill>
                  <a:srgbClr val="87319F"/>
                </a:solidFill>
              </a:rPr>
              <a:t>orbitals directly pointing toward the ligands</a:t>
            </a:r>
            <a:r>
              <a:rPr lang="en-US" sz="2000" b="1" dirty="0">
                <a:solidFill>
                  <a:srgbClr val="87319F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The </a:t>
            </a:r>
            <a:r>
              <a:rPr lang="en-US" sz="2000" b="1" i="1" dirty="0" smtClean="0">
                <a:solidFill>
                  <a:srgbClr val="87319F"/>
                </a:solidFill>
              </a:rPr>
              <a:t>e </a:t>
            </a:r>
            <a:r>
              <a:rPr lang="en-US" sz="2000" b="1" dirty="0" smtClean="0">
                <a:solidFill>
                  <a:srgbClr val="87319F"/>
                </a:solidFill>
              </a:rPr>
              <a:t>orbitals point between the two ligands present at opposite corners of a </a:t>
            </a:r>
          </a:p>
          <a:p>
            <a:r>
              <a:rPr lang="en-US" sz="2000" b="1" dirty="0" smtClean="0">
                <a:solidFill>
                  <a:srgbClr val="87319F"/>
                </a:solidFill>
              </a:rPr>
              <a:t>cube (thereby being less effected than the t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sz="2000" b="1" dirty="0" smtClean="0">
                <a:solidFill>
                  <a:srgbClr val="87319F"/>
                </a:solidFill>
              </a:rPr>
              <a:t> orbitals).</a:t>
            </a:r>
            <a:endParaRPr lang="en-US" sz="2000" b="1" dirty="0">
              <a:solidFill>
                <a:srgbClr val="87319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87319F"/>
                </a:solidFill>
              </a:rPr>
              <a:t>The </a:t>
            </a:r>
            <a:r>
              <a:rPr lang="en-US" sz="2000" b="1" i="1" dirty="0" smtClean="0">
                <a:solidFill>
                  <a:srgbClr val="87319F"/>
                </a:solidFill>
              </a:rPr>
              <a:t>t</a:t>
            </a:r>
            <a:r>
              <a:rPr lang="en-US" sz="2000" b="1" baseline="-25000" dirty="0" smtClean="0">
                <a:solidFill>
                  <a:srgbClr val="87319F"/>
                </a:solidFill>
              </a:rPr>
              <a:t>2</a:t>
            </a:r>
            <a:r>
              <a:rPr lang="en-US" sz="2000" b="1" dirty="0" smtClean="0">
                <a:solidFill>
                  <a:srgbClr val="87319F"/>
                </a:solidFill>
              </a:rPr>
              <a:t> orbitals lie half an edge of the cube from ligand and point more directly</a:t>
            </a:r>
          </a:p>
          <a:p>
            <a:r>
              <a:rPr lang="en-US" sz="2000" b="1" dirty="0" smtClean="0">
                <a:solidFill>
                  <a:srgbClr val="87319F"/>
                </a:solidFill>
              </a:rPr>
              <a:t>toward ligands (destabilized).</a:t>
            </a:r>
            <a:endParaRPr lang="en-US" sz="2000" b="1" dirty="0">
              <a:solidFill>
                <a:srgbClr val="87319F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6574923" y="2890903"/>
            <a:ext cx="228600" cy="1752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24800" y="990600"/>
            <a:ext cx="116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“t</a:t>
            </a:r>
            <a:r>
              <a:rPr lang="en-US" sz="2800" baseline="-25000" dirty="0" smtClean="0"/>
              <a:t>2” </a:t>
            </a:r>
            <a:r>
              <a:rPr lang="en-US" sz="2800" dirty="0" smtClean="0"/>
              <a:t>set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831032" y="3352800"/>
            <a:ext cx="1134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“e”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set</a:t>
            </a:r>
            <a:endParaRPr lang="en-US" sz="2800" dirty="0"/>
          </a:p>
        </p:txBody>
      </p:sp>
      <p:sp>
        <p:nvSpPr>
          <p:cNvPr id="13" name="Right Brace 12"/>
          <p:cNvSpPr/>
          <p:nvPr/>
        </p:nvSpPr>
        <p:spPr>
          <a:xfrm>
            <a:off x="7772400" y="990600"/>
            <a:ext cx="228600" cy="1752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4762" y="152400"/>
            <a:ext cx="303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Tetrahedral Field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8" b="17497"/>
          <a:stretch/>
        </p:blipFill>
        <p:spPr bwMode="auto">
          <a:xfrm>
            <a:off x="494302" y="1212340"/>
            <a:ext cx="4096686" cy="338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36" b="9649"/>
          <a:stretch/>
        </p:blipFill>
        <p:spPr bwMode="auto">
          <a:xfrm>
            <a:off x="2634664" y="838770"/>
            <a:ext cx="1524000" cy="160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02"/>
          <a:stretch/>
        </p:blipFill>
        <p:spPr bwMode="auto">
          <a:xfrm>
            <a:off x="-115298" y="914159"/>
            <a:ext cx="2139950" cy="145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670258" y="331367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Δ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817708" y="2997545"/>
            <a:ext cx="31771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Δ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817708" y="3485701"/>
            <a:ext cx="31771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Δ</a:t>
            </a:r>
            <a:endParaRPr lang="en-US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343340" y="4632795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Spherical field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04102" y="4632795"/>
            <a:ext cx="170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tetrahedral field</a:t>
            </a:r>
            <a:endParaRPr lang="en-US" dirty="0"/>
          </a:p>
        </p:txBody>
      </p:sp>
      <p:pic>
        <p:nvPicPr>
          <p:cNvPr id="41994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8" b="50000"/>
          <a:stretch/>
        </p:blipFill>
        <p:spPr bwMode="auto">
          <a:xfrm>
            <a:off x="5176830" y="2285608"/>
            <a:ext cx="3632447" cy="133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8" t="50000"/>
          <a:stretch/>
        </p:blipFill>
        <p:spPr bwMode="auto">
          <a:xfrm>
            <a:off x="5176830" y="3466469"/>
            <a:ext cx="3632447" cy="133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5481935"/>
            <a:ext cx="8411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87319F"/>
                </a:solidFill>
              </a:rPr>
              <a:t>The </a:t>
            </a:r>
            <a:r>
              <a:rPr lang="en-US" b="1" dirty="0">
                <a:solidFill>
                  <a:srgbClr val="87319F"/>
                </a:solidFill>
              </a:rPr>
              <a:t>crystal field splitting in the tetrahedral field is intrinsically smaller than in the </a:t>
            </a:r>
            <a:endParaRPr lang="en-US" b="1" dirty="0" smtClean="0">
              <a:solidFill>
                <a:srgbClr val="87319F"/>
              </a:solidFill>
            </a:endParaRPr>
          </a:p>
          <a:p>
            <a:r>
              <a:rPr lang="en-US" b="1" dirty="0" smtClean="0">
                <a:solidFill>
                  <a:srgbClr val="87319F"/>
                </a:solidFill>
              </a:rPr>
              <a:t>octahedral </a:t>
            </a:r>
            <a:r>
              <a:rPr lang="en-US" b="1" dirty="0">
                <a:solidFill>
                  <a:srgbClr val="87319F"/>
                </a:solidFill>
              </a:rPr>
              <a:t>field. For most purposes the relationship may be represented as </a:t>
            </a:r>
            <a:r>
              <a:rPr lang="en-US" b="1" dirty="0" err="1">
                <a:solidFill>
                  <a:srgbClr val="87319F"/>
                </a:solidFill>
              </a:rPr>
              <a:t>Δ</a:t>
            </a:r>
            <a:r>
              <a:rPr lang="en-US" b="1" baseline="-25000" dirty="0" err="1">
                <a:solidFill>
                  <a:srgbClr val="87319F"/>
                </a:solidFill>
              </a:rPr>
              <a:t>t</a:t>
            </a:r>
            <a:r>
              <a:rPr lang="en-US" b="1" dirty="0">
                <a:solidFill>
                  <a:srgbClr val="87319F"/>
                </a:solidFill>
              </a:rPr>
              <a:t> = 4/9 </a:t>
            </a:r>
            <a:r>
              <a:rPr lang="en-US" b="1" dirty="0" err="1">
                <a:solidFill>
                  <a:srgbClr val="87319F"/>
                </a:solidFill>
              </a:rPr>
              <a:t>Δ</a:t>
            </a:r>
            <a:r>
              <a:rPr lang="en-US" b="1" baseline="-25000" dirty="0" err="1">
                <a:solidFill>
                  <a:srgbClr val="87319F"/>
                </a:solidFill>
              </a:rPr>
              <a:t>o</a:t>
            </a:r>
            <a:r>
              <a:rPr lang="en-US" b="1" dirty="0">
                <a:solidFill>
                  <a:srgbClr val="87319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959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596" y="152400"/>
            <a:ext cx="8482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Comparison of Octahedral and Tetrahedral Fields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" y="838200"/>
            <a:ext cx="7805738" cy="5860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25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8036" y="152400"/>
            <a:ext cx="7367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Components of a Coordination Compound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2563317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rPr>
              <a:t>	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855452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0000"/>
                </a:solidFill>
                <a:latin typeface="Arial"/>
              </a:rPr>
              <a:t>A coordination compounds contains </a:t>
            </a:r>
            <a:r>
              <a:rPr lang="en-US" b="1" dirty="0" err="1" smtClean="0">
                <a:solidFill>
                  <a:srgbClr val="000000"/>
                </a:solidFill>
                <a:latin typeface="Arial"/>
              </a:rPr>
              <a:t>atleast</a:t>
            </a:r>
            <a:r>
              <a:rPr lang="en-US" b="1" dirty="0" smtClean="0">
                <a:solidFill>
                  <a:srgbClr val="000000"/>
                </a:solidFill>
                <a:latin typeface="Arial"/>
              </a:rPr>
              <a:t> one complex ion, which consists of a central metal cation bonded to “ligands”.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152400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0000"/>
                </a:solidFill>
                <a:latin typeface="Arial"/>
              </a:rPr>
              <a:t>Ligands can be neutral molecules or anions.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1000" y="198120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0000"/>
                </a:solidFill>
                <a:latin typeface="Arial"/>
              </a:rPr>
              <a:t>A complex ion is associated with </a:t>
            </a:r>
            <a:r>
              <a:rPr lang="en-US" b="1" dirty="0" err="1" smtClean="0">
                <a:solidFill>
                  <a:srgbClr val="000000"/>
                </a:solidFill>
                <a:latin typeface="Arial"/>
              </a:rPr>
              <a:t>counterions</a:t>
            </a:r>
            <a:r>
              <a:rPr lang="en-US" b="1" dirty="0" smtClean="0">
                <a:solidFill>
                  <a:srgbClr val="000000"/>
                </a:solidFill>
                <a:latin typeface="Arial"/>
              </a:rPr>
              <a:t> of opposite charge.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2514600"/>
            <a:ext cx="73914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[Co(NH</a:t>
            </a:r>
            <a:r>
              <a:rPr lang="en-US" sz="13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3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Cl]Cl</a:t>
            </a:r>
            <a:r>
              <a:rPr lang="en-US" sz="13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–[Co(NH</a:t>
            </a:r>
            <a:r>
              <a:rPr lang="en-US" sz="11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Cl]</a:t>
            </a:r>
            <a:r>
              <a:rPr lang="en-US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Cl</a:t>
            </a:r>
            <a:r>
              <a:rPr lang="en-US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Co is in +3 oxidation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3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[Fe(CN)</a:t>
            </a:r>
            <a:r>
              <a:rPr lang="en-US" sz="13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–[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Fe(CN)</a:t>
            </a:r>
            <a:r>
              <a:rPr lang="en-US" sz="1100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</a:t>
            </a:r>
            <a:r>
              <a:rPr lang="en-US" sz="1100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K</a:t>
            </a:r>
            <a:r>
              <a:rPr lang="en-US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Fe is in +3 oxidation state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5" t="7592" r="17385" b="5616"/>
          <a:stretch/>
        </p:blipFill>
        <p:spPr bwMode="auto">
          <a:xfrm>
            <a:off x="6324600" y="3441138"/>
            <a:ext cx="2667000" cy="336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" y="3654101"/>
            <a:ext cx="6019800" cy="311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810000" y="3810000"/>
            <a:ext cx="1948130" cy="609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Charge of the complex cation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795" y="152400"/>
            <a:ext cx="1450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Ligands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2563317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rPr>
              <a:t>	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990600"/>
            <a:ext cx="86867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Molecules that bind to metal with donor atoms having lone pair of electrons</a:t>
            </a:r>
            <a:r>
              <a:rPr lang="en-US" sz="2000" b="1" dirty="0" smtClean="0"/>
              <a:t>.</a:t>
            </a: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/>
              <a:t>Types</a:t>
            </a:r>
            <a:r>
              <a:rPr lang="en-US" sz="2000" b="1" dirty="0"/>
              <a:t>: </a:t>
            </a:r>
            <a:r>
              <a:rPr lang="en-US" sz="2000" b="1" dirty="0" err="1"/>
              <a:t>Monodentate</a:t>
            </a:r>
            <a:r>
              <a:rPr lang="en-US" sz="2000" b="1" dirty="0"/>
              <a:t>, polydentate, chelating ligands</a:t>
            </a:r>
            <a:r>
              <a:rPr lang="en-US" sz="2000" b="1" dirty="0" smtClean="0"/>
              <a:t>.</a:t>
            </a: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/>
              <a:t>Influence </a:t>
            </a:r>
            <a:r>
              <a:rPr lang="en-US" sz="2000" b="1" dirty="0"/>
              <a:t>structures, chemical </a:t>
            </a:r>
            <a:r>
              <a:rPr lang="en-US" sz="2000" b="1" dirty="0" smtClean="0"/>
              <a:t>reactivity, </a:t>
            </a:r>
            <a:r>
              <a:rPr lang="en-US" sz="2000" b="1" dirty="0"/>
              <a:t>and </a:t>
            </a:r>
            <a:r>
              <a:rPr lang="en-US" sz="2000" b="1" dirty="0" err="1"/>
              <a:t>photophysical</a:t>
            </a:r>
            <a:r>
              <a:rPr lang="en-US" sz="2000" b="1" dirty="0"/>
              <a:t> properties.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1"/>
          <a:stretch/>
        </p:blipFill>
        <p:spPr bwMode="auto">
          <a:xfrm>
            <a:off x="3565525" y="2665408"/>
            <a:ext cx="5426075" cy="419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20"/>
          <a:stretch/>
        </p:blipFill>
        <p:spPr bwMode="auto">
          <a:xfrm>
            <a:off x="-10064" y="2741761"/>
            <a:ext cx="152543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6" r="45371"/>
          <a:stretch/>
        </p:blipFill>
        <p:spPr bwMode="auto">
          <a:xfrm>
            <a:off x="2057400" y="2792799"/>
            <a:ext cx="1396042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4" t="9827" b="7804"/>
          <a:stretch/>
        </p:blipFill>
        <p:spPr bwMode="auto">
          <a:xfrm>
            <a:off x="533400" y="4951560"/>
            <a:ext cx="2356269" cy="182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4358" y="2150217"/>
            <a:ext cx="371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Examples of </a:t>
            </a:r>
            <a:r>
              <a:rPr lang="en-US" b="1" dirty="0" err="1" smtClean="0">
                <a:solidFill>
                  <a:srgbClr val="7030A0"/>
                </a:solidFill>
              </a:rPr>
              <a:t>monodentate</a:t>
            </a:r>
            <a:r>
              <a:rPr lang="en-US" b="1" dirty="0" smtClean="0">
                <a:solidFill>
                  <a:srgbClr val="7030A0"/>
                </a:solidFill>
              </a:rPr>
              <a:t> ligands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2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795" y="152400"/>
            <a:ext cx="1450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Ligands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2563317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rPr>
              <a:t>	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358" y="737175"/>
            <a:ext cx="33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Examples of bidentate ligands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37518" r="2564"/>
          <a:stretch/>
        </p:blipFill>
        <p:spPr bwMode="auto">
          <a:xfrm>
            <a:off x="152400" y="1164434"/>
            <a:ext cx="4545521" cy="227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4358" y="4132977"/>
            <a:ext cx="336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Examples of tridentate ligands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953000"/>
            <a:ext cx="1924050" cy="103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09950" y="6000946"/>
            <a:ext cx="124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Terpyridine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terpy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870270"/>
              </p:ext>
            </p:extLst>
          </p:nvPr>
        </p:nvGraphicFramePr>
        <p:xfrm>
          <a:off x="5297257" y="5056435"/>
          <a:ext cx="1560743" cy="681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r:id="rId5" imgW="912509" imgH="398790" progId="">
                  <p:embed/>
                </p:oleObj>
              </mc:Choice>
              <mc:Fallback>
                <p:oleObj r:id="rId5" imgW="912509" imgH="39879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97257" y="5056435"/>
                        <a:ext cx="1560743" cy="6812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082805" y="6028181"/>
            <a:ext cx="1877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bisethylenetriaine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tris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329" y="3550066"/>
            <a:ext cx="643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Bidentate and polydentate ligands are also called </a:t>
            </a:r>
            <a:r>
              <a:rPr lang="en-US" b="1" i="1" dirty="0">
                <a:solidFill>
                  <a:srgbClr val="FF0000"/>
                </a:solidFill>
              </a:rPr>
              <a:t>chelating agents</a:t>
            </a:r>
            <a:r>
              <a:rPr lang="en-US" i="1" dirty="0" smtClean="0">
                <a:solidFill>
                  <a:srgbClr val="FF0000"/>
                </a:solidFill>
              </a:rPr>
              <a:t>.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522" y="1295400"/>
            <a:ext cx="4114800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95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1072543" y="1378264"/>
            <a:ext cx="2209800" cy="1828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46795" y="152400"/>
            <a:ext cx="1450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Ligands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358" y="737175"/>
            <a:ext cx="617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Polydentate ligand: EDTA (</a:t>
            </a:r>
            <a:r>
              <a:rPr lang="en-US" b="1" dirty="0" err="1" smtClean="0">
                <a:solidFill>
                  <a:srgbClr val="7030A0"/>
                </a:solidFill>
              </a:rPr>
              <a:t>Ethylene</a:t>
            </a:r>
            <a:r>
              <a:rPr lang="en-US" b="1" dirty="0" err="1" smtClean="0">
                <a:solidFill>
                  <a:srgbClr val="FF0000"/>
                </a:solidFill>
              </a:rPr>
              <a:t>diamine</a:t>
            </a:r>
            <a:r>
              <a:rPr lang="en-US" b="1" dirty="0" err="1" smtClean="0">
                <a:solidFill>
                  <a:srgbClr val="00B050"/>
                </a:solidFill>
              </a:rPr>
              <a:t>tetraacetic</a:t>
            </a:r>
            <a:r>
              <a:rPr lang="en-US" b="1" dirty="0" smtClean="0">
                <a:solidFill>
                  <a:srgbClr val="7030A0"/>
                </a:solidFill>
              </a:rPr>
              <a:t> acid) 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0" t="22012" r="9845" b="11549"/>
          <a:stretch/>
        </p:blipFill>
        <p:spPr bwMode="auto">
          <a:xfrm>
            <a:off x="0" y="4015160"/>
            <a:ext cx="4211128" cy="253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5055"/>
            <a:ext cx="1752600" cy="209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99780"/>
            <a:ext cx="1392267" cy="215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4495800" y="4099780"/>
            <a:ext cx="0" cy="21522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495800" y="6252077"/>
            <a:ext cx="304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495800" y="4099780"/>
            <a:ext cx="304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125547" y="4099780"/>
            <a:ext cx="0" cy="21522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11867" y="6252077"/>
            <a:ext cx="304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811867" y="4099780"/>
            <a:ext cx="304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72200" y="401575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00755" y="6285138"/>
            <a:ext cx="142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[Ca(EDTA)</a:t>
            </a:r>
            <a:r>
              <a:rPr lang="en-US" baseline="-25000" dirty="0" smtClean="0"/>
              <a:t>4</a:t>
            </a:r>
            <a:r>
              <a:rPr lang="en-US" dirty="0" smtClean="0"/>
              <a:t>]</a:t>
            </a:r>
            <a:r>
              <a:rPr lang="en-US" baseline="30000" dirty="0" smtClean="0"/>
              <a:t>-2</a:t>
            </a:r>
            <a:endParaRPr lang="en-US" baseline="300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3207064"/>
            <a:ext cx="17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EDTA (acid form)</a:t>
            </a:r>
            <a:endParaRPr lang="en-US" baseline="30000" dirty="0"/>
          </a:p>
        </p:txBody>
      </p:sp>
      <p:pic>
        <p:nvPicPr>
          <p:cNvPr id="2253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40" b="47328"/>
          <a:stretch/>
        </p:blipFill>
        <p:spPr bwMode="auto">
          <a:xfrm>
            <a:off x="1165995" y="1558926"/>
            <a:ext cx="1989826" cy="146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522184" y="1555489"/>
            <a:ext cx="2317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Replace the “H” atoms 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on nitrogen by acetic acid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37933" y="2153828"/>
            <a:ext cx="23017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535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2" t="9563" b="8657"/>
          <a:stretch/>
        </p:blipFill>
        <p:spPr bwMode="auto">
          <a:xfrm>
            <a:off x="6811977" y="3688481"/>
            <a:ext cx="2073246" cy="299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5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5046" y="152400"/>
            <a:ext cx="3013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Werner’s Theory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358" y="737175"/>
            <a:ext cx="84478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The combination of CoCl</a:t>
            </a:r>
            <a:r>
              <a:rPr lang="en-US" b="1" baseline="-25000" dirty="0" smtClean="0">
                <a:solidFill>
                  <a:srgbClr val="7030A0"/>
                </a:solidFill>
              </a:rPr>
              <a:t>3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and </a:t>
            </a:r>
            <a:r>
              <a:rPr lang="en-US" b="1" dirty="0" smtClean="0">
                <a:solidFill>
                  <a:srgbClr val="7030A0"/>
                </a:solidFill>
              </a:rPr>
              <a:t>NH</a:t>
            </a:r>
            <a:r>
              <a:rPr lang="en-US" b="1" baseline="-25000" dirty="0" smtClean="0">
                <a:solidFill>
                  <a:srgbClr val="7030A0"/>
                </a:solidFill>
              </a:rPr>
              <a:t>3</a:t>
            </a:r>
            <a:r>
              <a:rPr lang="en-US" b="1" dirty="0" smtClean="0">
                <a:solidFill>
                  <a:srgbClr val="7030A0"/>
                </a:solidFill>
              </a:rPr>
              <a:t> resulted in many compounds.  </a:t>
            </a:r>
            <a:r>
              <a:rPr lang="en-US" b="1" dirty="0">
                <a:solidFill>
                  <a:srgbClr val="7030A0"/>
                </a:solidFill>
              </a:rPr>
              <a:t>Their nature was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en-US" b="1" dirty="0" smtClean="0">
                <a:solidFill>
                  <a:srgbClr val="7030A0"/>
                </a:solidFill>
              </a:rPr>
              <a:t>explained </a:t>
            </a:r>
            <a:r>
              <a:rPr lang="en-US" b="1" dirty="0">
                <a:solidFill>
                  <a:srgbClr val="7030A0"/>
                </a:solidFill>
              </a:rPr>
              <a:t>by </a:t>
            </a:r>
            <a:r>
              <a:rPr lang="en-US" b="1" dirty="0" smtClean="0">
                <a:solidFill>
                  <a:srgbClr val="7030A0"/>
                </a:solidFill>
              </a:rPr>
              <a:t>Alfred </a:t>
            </a:r>
            <a:r>
              <a:rPr lang="en-US" b="1" dirty="0">
                <a:solidFill>
                  <a:srgbClr val="7030A0"/>
                </a:solidFill>
              </a:rPr>
              <a:t>Werner in 1893</a:t>
            </a:r>
            <a:r>
              <a:rPr lang="en-US" b="1" dirty="0" smtClean="0">
                <a:solidFill>
                  <a:srgbClr val="7030A0"/>
                </a:solidFill>
              </a:rPr>
              <a:t>.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7030A0"/>
                </a:solidFill>
              </a:rPr>
              <a:t>The oxidation number of a metal is +3 in each compound. However, the number of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en-US" b="1" dirty="0" smtClean="0">
                <a:solidFill>
                  <a:srgbClr val="7030A0"/>
                </a:solidFill>
              </a:rPr>
              <a:t>atoms </a:t>
            </a:r>
            <a:r>
              <a:rPr lang="en-US" b="1" dirty="0">
                <a:solidFill>
                  <a:srgbClr val="7030A0"/>
                </a:solidFill>
              </a:rPr>
              <a:t>bonded to the metal is different. He called this the coordination number.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3"/>
          <a:stretch/>
        </p:blipFill>
        <p:spPr bwMode="auto">
          <a:xfrm>
            <a:off x="1688119" y="2751826"/>
            <a:ext cx="7044139" cy="1747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5" t="31191" r="24768" b="42542"/>
          <a:stretch/>
        </p:blipFill>
        <p:spPr bwMode="auto">
          <a:xfrm>
            <a:off x="152400" y="3689194"/>
            <a:ext cx="953063" cy="5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1313656" y="4191000"/>
            <a:ext cx="32305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313656" y="4173748"/>
            <a:ext cx="0" cy="2667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7" t="8312" r="45126" b="65525"/>
          <a:stretch/>
        </p:blipFill>
        <p:spPr bwMode="auto">
          <a:xfrm>
            <a:off x="885864" y="4471356"/>
            <a:ext cx="802256" cy="54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H="1">
            <a:off x="1219200" y="3962400"/>
            <a:ext cx="417513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891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" r="50000" b="24502"/>
          <a:stretch/>
        </p:blipFill>
        <p:spPr bwMode="auto">
          <a:xfrm>
            <a:off x="700346" y="2362200"/>
            <a:ext cx="891363" cy="59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9" t="10490" r="5556" b="27741"/>
          <a:stretch/>
        </p:blipFill>
        <p:spPr bwMode="auto">
          <a:xfrm>
            <a:off x="158864" y="3048000"/>
            <a:ext cx="946599" cy="55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Straight Connector 30"/>
          <p:cNvCxnSpPr/>
          <p:nvPr/>
        </p:nvCxnSpPr>
        <p:spPr>
          <a:xfrm flipH="1" flipV="1">
            <a:off x="1475185" y="3348515"/>
            <a:ext cx="161528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475185" y="2997678"/>
            <a:ext cx="0" cy="3551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427956" y="3689194"/>
            <a:ext cx="208758" cy="0"/>
          </a:xfrm>
          <a:prstGeom prst="line">
            <a:avLst/>
          </a:prstGeom>
          <a:ln>
            <a:solidFill>
              <a:srgbClr val="B533B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27956" y="3485862"/>
            <a:ext cx="0" cy="222632"/>
          </a:xfrm>
          <a:prstGeom prst="line">
            <a:avLst/>
          </a:prstGeom>
          <a:ln>
            <a:solidFill>
              <a:srgbClr val="B533B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146028" y="3502326"/>
            <a:ext cx="281928" cy="0"/>
          </a:xfrm>
          <a:prstGeom prst="straightConnector1">
            <a:avLst/>
          </a:prstGeom>
          <a:ln>
            <a:solidFill>
              <a:srgbClr val="B533BF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58864" y="5154174"/>
            <a:ext cx="861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87319F"/>
                </a:solidFill>
              </a:rPr>
              <a:t>The key to solving this problem is the number of ions produced in solution per formula unit: along with ONE cation, the rest would tell how many Cl</a:t>
            </a:r>
            <a:r>
              <a:rPr lang="en-US" b="1" baseline="30000" dirty="0">
                <a:solidFill>
                  <a:srgbClr val="87319F"/>
                </a:solidFill>
              </a:rPr>
              <a:t>–</a:t>
            </a:r>
            <a:r>
              <a:rPr lang="en-US" b="1" dirty="0">
                <a:solidFill>
                  <a:srgbClr val="87319F"/>
                </a:solidFill>
              </a:rPr>
              <a:t> ions are NOT connected directly to the metal</a:t>
            </a:r>
            <a:r>
              <a:rPr lang="en-US" b="1" dirty="0" smtClean="0">
                <a:solidFill>
                  <a:srgbClr val="87319F"/>
                </a:solidFill>
              </a:rPr>
              <a:t>.</a:t>
            </a:r>
          </a:p>
          <a:p>
            <a:endParaRPr lang="en-US" b="1" dirty="0">
              <a:solidFill>
                <a:srgbClr val="87319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87319F"/>
                </a:solidFill>
              </a:rPr>
              <a:t>Precipitation of </a:t>
            </a:r>
            <a:r>
              <a:rPr lang="en-US" b="1" dirty="0" err="1">
                <a:solidFill>
                  <a:srgbClr val="87319F"/>
                </a:solidFill>
              </a:rPr>
              <a:t>AgCl</a:t>
            </a:r>
            <a:r>
              <a:rPr lang="en-US" b="1" dirty="0">
                <a:solidFill>
                  <a:srgbClr val="87319F"/>
                </a:solidFill>
              </a:rPr>
              <a:t> confirmed amount of free Cl</a:t>
            </a:r>
            <a:r>
              <a:rPr lang="en-US" b="1" baseline="30000" dirty="0" smtClean="0">
                <a:solidFill>
                  <a:srgbClr val="87319F"/>
                </a:solidFill>
              </a:rPr>
              <a:t>–</a:t>
            </a:r>
            <a:r>
              <a:rPr lang="en-US" b="1" dirty="0" smtClean="0">
                <a:solidFill>
                  <a:srgbClr val="87319F"/>
                </a:solidFill>
              </a:rPr>
              <a:t>.</a:t>
            </a:r>
            <a:endParaRPr lang="en-US" b="1" dirty="0">
              <a:solidFill>
                <a:srgbClr val="873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3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26" b="35298"/>
          <a:stretch/>
        </p:blipFill>
        <p:spPr bwMode="auto">
          <a:xfrm>
            <a:off x="3192231" y="2721987"/>
            <a:ext cx="3121025" cy="132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53940" y="152400"/>
            <a:ext cx="6436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B533BF"/>
                </a:solidFill>
              </a:rPr>
              <a:t>Coordination Number and Geometry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358" y="737175"/>
            <a:ext cx="6930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For coordination number two, a linear geometry is observed 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615" y="1600200"/>
            <a:ext cx="2952750" cy="14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37298" y="1600200"/>
            <a:ext cx="4716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For coordination number 4, both tetrahedral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and square planar geometries are possible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684" y="4572000"/>
            <a:ext cx="6446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For coordination number 6, octahedral geometry is commonly 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observed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18" b="19570"/>
          <a:stretch/>
        </p:blipFill>
        <p:spPr bwMode="auto">
          <a:xfrm>
            <a:off x="6496808" y="3962400"/>
            <a:ext cx="2081842" cy="262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321278" y="6439236"/>
            <a:ext cx="648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Our discussion will focus mainly on coordination numbers 4 and 6 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17" y="794136"/>
            <a:ext cx="1928809" cy="68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94355" y="5833131"/>
            <a:ext cx="1806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Octahedral ML</a:t>
            </a:r>
            <a:r>
              <a:rPr lang="en-US" sz="2000" baseline="-25000" dirty="0" smtClean="0"/>
              <a:t>6</a:t>
            </a:r>
            <a:endParaRPr lang="en-US" sz="2000" baseline="-250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12"/>
          <a:stretch/>
        </p:blipFill>
        <p:spPr bwMode="auto">
          <a:xfrm>
            <a:off x="0" y="2698983"/>
            <a:ext cx="3121025" cy="146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21"/>
          <a:stretch/>
        </p:blipFill>
        <p:spPr bwMode="auto">
          <a:xfrm>
            <a:off x="1321278" y="4913199"/>
            <a:ext cx="3121025" cy="152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11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6827</TotalTime>
  <Words>1700</Words>
  <Application>Microsoft Office PowerPoint</Application>
  <PresentationFormat>On-screen Show (4:3)</PresentationFormat>
  <Paragraphs>283</Paragraphs>
  <Slides>36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Anand Singh</dc:creator>
  <cp:lastModifiedBy>Dr Anand Singh</cp:lastModifiedBy>
  <cp:revision>209</cp:revision>
  <dcterms:created xsi:type="dcterms:W3CDTF">2006-08-16T00:00:00Z</dcterms:created>
  <dcterms:modified xsi:type="dcterms:W3CDTF">2018-03-08T04:51:13Z</dcterms:modified>
</cp:coreProperties>
</file>